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Barlow Semi Condensed Medium"/>
      <p:regular r:id="rId28"/>
      <p:bold r:id="rId29"/>
      <p:italic r:id="rId30"/>
      <p:boldItalic r:id="rId31"/>
    </p:embeddedFont>
    <p:embeddedFont>
      <p:font typeface="Montserrat ExtraBold"/>
      <p:bold r:id="rId32"/>
      <p:boldItalic r:id="rId33"/>
    </p:embeddedFont>
    <p:embeddedFont>
      <p:font typeface="Barlow Semi Condense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BarlowSemiCondensedMedium-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Semi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SemiCondensedMedium-boldItalic.fntdata"/><Relationship Id="rId30" Type="http://schemas.openxmlformats.org/officeDocument/2006/relationships/font" Target="fonts/BarlowSemiCondensedMedium-italic.fntdata"/><Relationship Id="rId11" Type="http://schemas.openxmlformats.org/officeDocument/2006/relationships/slide" Target="slides/slide7.xml"/><Relationship Id="rId33" Type="http://schemas.openxmlformats.org/officeDocument/2006/relationships/font" Target="fonts/MontserratExtraBold-boldItalic.fntdata"/><Relationship Id="rId10" Type="http://schemas.openxmlformats.org/officeDocument/2006/relationships/slide" Target="slides/slide6.xml"/><Relationship Id="rId32" Type="http://schemas.openxmlformats.org/officeDocument/2006/relationships/font" Target="fonts/MontserratExtraBold-bold.fntdata"/><Relationship Id="rId13" Type="http://schemas.openxmlformats.org/officeDocument/2006/relationships/slide" Target="slides/slide9.xml"/><Relationship Id="rId35" Type="http://schemas.openxmlformats.org/officeDocument/2006/relationships/font" Target="fonts/BarlowSemiCondensed-bold.fntdata"/><Relationship Id="rId12" Type="http://schemas.openxmlformats.org/officeDocument/2006/relationships/slide" Target="slides/slide8.xml"/><Relationship Id="rId34" Type="http://schemas.openxmlformats.org/officeDocument/2006/relationships/font" Target="fonts/BarlowSemiCondensed-regular.fntdata"/><Relationship Id="rId15" Type="http://schemas.openxmlformats.org/officeDocument/2006/relationships/slide" Target="slides/slide11.xml"/><Relationship Id="rId37" Type="http://schemas.openxmlformats.org/officeDocument/2006/relationships/font" Target="fonts/BarlowSemiCondensed-boldItalic.fntdata"/><Relationship Id="rId14" Type="http://schemas.openxmlformats.org/officeDocument/2006/relationships/slide" Target="slides/slide10.xml"/><Relationship Id="rId36" Type="http://schemas.openxmlformats.org/officeDocument/2006/relationships/font" Target="fonts/BarlowSemiCondense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05c8a80e8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05c8a80e8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0fea20d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0fea20dd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0fea20dd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0fea20dd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d72a7e46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d72a7e46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Retail Edge POS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Only one stop solution. $495 for all its services. They are not considering market segmentation in terms of business size as we are inculcating in out model. It manages existing sales and data, live inventory management. Real time order processing and pricing strategy, no forecasting of stocks.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Trade Gecko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Visualised sales, profit results but do not provide understandable insights. They have to understand themselves. Live tracking, no predictive. They use pre trained query. Unless you change the rules, The software won’t learn on the go.</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f76b3eb4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0f76b3eb4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SEO score shows that it’s difficult to rank websites based on organic traffic. This open up a window for us to enter the arena via paid route.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0fd75c18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0fd75c18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analysing the keywords of our top competitors, we get to know that both companies have their name as the top keywrodss.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fd75c18c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fd75c18c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fea20dd0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0fea20dd0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a:p>
            <a:pPr indent="-298450" lvl="0" marL="457200" rtl="0" algn="l">
              <a:spcBef>
                <a:spcPts val="0"/>
              </a:spcBef>
              <a:spcAft>
                <a:spcPts val="0"/>
              </a:spcAft>
              <a:buSzPts val="1100"/>
              <a:buAutoNum type="arabicPeriod"/>
            </a:pPr>
            <a:r>
              <a:rPr lang="en"/>
              <a:t>Domain expansion</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fea20dd0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0fea20dd0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d71f59e2c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71f59e2c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06694f9de_1_18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06694f9de_1_18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d71f59e2c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d71f59e2c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06694f9de_1_18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06694f9de_1_18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fea20dd0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0fea20dd0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state-of-the-art platform allows grocery store operators to easily and accurately track their inventory in real-time, from anywhere. With our intuitive software, clients can stay on top of stock levels, identify trends, and make informed purchasing decisions to optimize their operations and increase profitability.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0fe6027067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0fe6027067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06694f9de_1_19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06694f9de_1_19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0fb5abfd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0fb5abfd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f76b3eb4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0f76b3eb4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0fb5abfd3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0fb5abfd3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000" y="902256"/>
            <a:ext cx="4086600" cy="19104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4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000" y="3493644"/>
            <a:ext cx="3858000" cy="442800"/>
          </a:xfrm>
          <a:prstGeom prst="rect">
            <a:avLst/>
          </a:prstGeom>
          <a:solidFill>
            <a:schemeClr val="accent6"/>
          </a:solid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ctrTitle"/>
          </p:nvPr>
        </p:nvSpPr>
        <p:spPr>
          <a:xfrm>
            <a:off x="714000" y="2895493"/>
            <a:ext cx="1358400" cy="3633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b="1" sz="2000">
                <a:solidFill>
                  <a:schemeClr val="lt1"/>
                </a:solidFill>
                <a:latin typeface="Barlow Semi Condensed"/>
                <a:ea typeface="Barlow Semi Condensed"/>
                <a:cs typeface="Barlow Semi Condensed"/>
                <a:sym typeface="Barlow Semi Condense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p:nvPr/>
        </p:nvSpPr>
        <p:spPr>
          <a:xfrm>
            <a:off x="-651375" y="43358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958950" y="1668045"/>
            <a:ext cx="7226100" cy="122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9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70" name="Google Shape;70;p1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1" name="Google Shape;71;p11"/>
          <p:cNvSpPr txBox="1"/>
          <p:nvPr>
            <p:ph idx="1" type="subTitle"/>
          </p:nvPr>
        </p:nvSpPr>
        <p:spPr>
          <a:xfrm>
            <a:off x="2219725" y="3196175"/>
            <a:ext cx="47034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2" name="Google Shape;72;p11"/>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5523250" y="44556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a:off x="-325750" y="4039825"/>
            <a:ext cx="1557000" cy="1557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4068525" y="-93715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 name="Shape 78"/>
        <p:cNvGrpSpPr/>
        <p:nvPr/>
      </p:nvGrpSpPr>
      <p:grpSpPr>
        <a:xfrm>
          <a:off x="0" y="0"/>
          <a:ext cx="0" cy="0"/>
          <a:chOff x="0" y="0"/>
          <a:chExt cx="0" cy="0"/>
        </a:xfrm>
      </p:grpSpPr>
      <p:sp>
        <p:nvSpPr>
          <p:cNvPr id="79" name="Google Shape;79;p1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80" name="Google Shape;80;p13"/>
          <p:cNvSpPr txBox="1"/>
          <p:nvPr>
            <p:ph type="title"/>
          </p:nvPr>
        </p:nvSpPr>
        <p:spPr>
          <a:xfrm>
            <a:off x="71400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 name="Google Shape;81;p13"/>
          <p:cNvSpPr txBox="1"/>
          <p:nvPr>
            <p:ph idx="1" type="subTitle"/>
          </p:nvPr>
        </p:nvSpPr>
        <p:spPr>
          <a:xfrm>
            <a:off x="71400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 name="Google Shape;82;p13"/>
          <p:cNvSpPr txBox="1"/>
          <p:nvPr>
            <p:ph hasCustomPrompt="1" idx="2" type="title"/>
          </p:nvPr>
        </p:nvSpPr>
        <p:spPr>
          <a:xfrm>
            <a:off x="819723"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3" name="Google Shape;83;p13"/>
          <p:cNvSpPr txBox="1"/>
          <p:nvPr>
            <p:ph idx="3"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4" type="title"/>
          </p:nvPr>
        </p:nvSpPr>
        <p:spPr>
          <a:xfrm>
            <a:off x="268357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5" name="Google Shape;85;p13"/>
          <p:cNvSpPr txBox="1"/>
          <p:nvPr>
            <p:ph idx="5" type="subTitle"/>
          </p:nvPr>
        </p:nvSpPr>
        <p:spPr>
          <a:xfrm>
            <a:off x="268357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 name="Google Shape;86;p13"/>
          <p:cNvSpPr txBox="1"/>
          <p:nvPr>
            <p:ph hasCustomPrompt="1" idx="6" type="title"/>
          </p:nvPr>
        </p:nvSpPr>
        <p:spPr>
          <a:xfrm>
            <a:off x="2787792" y="1974435"/>
            <a:ext cx="6639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3"/>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87" name="Google Shape;87;p13"/>
          <p:cNvSpPr txBox="1"/>
          <p:nvPr>
            <p:ph idx="7" type="title"/>
          </p:nvPr>
        </p:nvSpPr>
        <p:spPr>
          <a:xfrm>
            <a:off x="4653150"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3"/>
          <p:cNvSpPr txBox="1"/>
          <p:nvPr>
            <p:ph idx="8" type="subTitle"/>
          </p:nvPr>
        </p:nvSpPr>
        <p:spPr>
          <a:xfrm>
            <a:off x="4653150"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3"/>
          <p:cNvSpPr txBox="1"/>
          <p:nvPr>
            <p:ph hasCustomPrompt="1" idx="9" type="title"/>
          </p:nvPr>
        </p:nvSpPr>
        <p:spPr>
          <a:xfrm>
            <a:off x="4756709"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4"/>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0" name="Google Shape;90;p13"/>
          <p:cNvSpPr txBox="1"/>
          <p:nvPr>
            <p:ph idx="13" type="title"/>
          </p:nvPr>
        </p:nvSpPr>
        <p:spPr>
          <a:xfrm>
            <a:off x="6622725" y="2688931"/>
            <a:ext cx="1801800" cy="544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1" name="Google Shape;91;p13"/>
          <p:cNvSpPr txBox="1"/>
          <p:nvPr>
            <p:ph idx="14" type="subTitle"/>
          </p:nvPr>
        </p:nvSpPr>
        <p:spPr>
          <a:xfrm>
            <a:off x="6622725" y="3330854"/>
            <a:ext cx="1801800" cy="54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hasCustomPrompt="1" idx="15" type="title"/>
          </p:nvPr>
        </p:nvSpPr>
        <p:spPr>
          <a:xfrm>
            <a:off x="6731004" y="1974285"/>
            <a:ext cx="6639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2400">
                <a:solidFill>
                  <a:schemeClr val="accent2"/>
                </a:solidFill>
                <a:latin typeface="Barlow Semi Condensed"/>
                <a:ea typeface="Barlow Semi Condensed"/>
                <a:cs typeface="Barlow Semi Condensed"/>
                <a:sym typeface="Barlow Semi Condensed"/>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93" name="Google Shape;93;p13"/>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435400" y="-417600"/>
            <a:ext cx="1065900" cy="1065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854175" y="4150275"/>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1">
    <p:spTree>
      <p:nvGrpSpPr>
        <p:cNvPr id="96" name="Shape 96"/>
        <p:cNvGrpSpPr/>
        <p:nvPr/>
      </p:nvGrpSpPr>
      <p:grpSpPr>
        <a:xfrm>
          <a:off x="0" y="0"/>
          <a:ext cx="0" cy="0"/>
          <a:chOff x="0" y="0"/>
          <a:chExt cx="0" cy="0"/>
        </a:xfrm>
      </p:grpSpPr>
      <p:sp>
        <p:nvSpPr>
          <p:cNvPr id="97" name="Google Shape;97;p1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98" name="Google Shape;98;p14"/>
          <p:cNvSpPr txBox="1"/>
          <p:nvPr>
            <p:ph type="title"/>
          </p:nvPr>
        </p:nvSpPr>
        <p:spPr>
          <a:xfrm>
            <a:off x="2312700" y="2316938"/>
            <a:ext cx="4518600" cy="13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9" name="Google Shape;99;p14"/>
          <p:cNvSpPr txBox="1"/>
          <p:nvPr>
            <p:ph idx="1" type="subTitle"/>
          </p:nvPr>
        </p:nvSpPr>
        <p:spPr>
          <a:xfrm>
            <a:off x="2312150"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0" name="Google Shape;100;p14"/>
          <p:cNvSpPr txBox="1"/>
          <p:nvPr>
            <p:ph hasCustomPrompt="1" idx="2" type="title"/>
          </p:nvPr>
        </p:nvSpPr>
        <p:spPr>
          <a:xfrm>
            <a:off x="3987499"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4800">
                <a:solidFill>
                  <a:schemeClr val="accent5"/>
                </a:solidFill>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01" name="Google Shape;101;p14"/>
          <p:cNvSpPr/>
          <p:nvPr/>
        </p:nvSpPr>
        <p:spPr>
          <a:xfrm>
            <a:off x="-639575" y="428074"/>
            <a:ext cx="1617600" cy="16176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6965250" y="-6677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550650" y="253459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333975" y="43874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spTree>
      <p:nvGrpSpPr>
        <p:cNvPr id="105" name="Shape 105"/>
        <p:cNvGrpSpPr/>
        <p:nvPr/>
      </p:nvGrpSpPr>
      <p:grpSpPr>
        <a:xfrm>
          <a:off x="0" y="0"/>
          <a:ext cx="0" cy="0"/>
          <a:chOff x="0" y="0"/>
          <a:chExt cx="0" cy="0"/>
        </a:xfrm>
      </p:grpSpPr>
      <p:sp>
        <p:nvSpPr>
          <p:cNvPr id="106" name="Google Shape;106;p15"/>
          <p:cNvSpPr/>
          <p:nvPr/>
        </p:nvSpPr>
        <p:spPr>
          <a:xfrm>
            <a:off x="-346750" y="-368850"/>
            <a:ext cx="1507200" cy="1507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7261025" y="-569250"/>
            <a:ext cx="2475900" cy="24759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334025" y="43590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1" name="Google Shape;111;p15"/>
          <p:cNvSpPr txBox="1"/>
          <p:nvPr>
            <p:ph type="title"/>
          </p:nvPr>
        </p:nvSpPr>
        <p:spPr>
          <a:xfrm>
            <a:off x="2348625" y="3341925"/>
            <a:ext cx="4446900" cy="457500"/>
          </a:xfrm>
          <a:prstGeom prst="rect">
            <a:avLst/>
          </a:prstGeom>
          <a:solidFill>
            <a:srgbClr val="5CFFA6">
              <a:alpha val="43560"/>
            </a:srgbClr>
          </a:solidFill>
        </p:spPr>
        <p:txBody>
          <a:bodyPr anchorCtr="0" anchor="ctr" bIns="91425" lIns="91425" spcFirstLastPara="1" rIns="91425" wrap="square" tIns="91425">
            <a:noAutofit/>
          </a:bodyPr>
          <a:lstStyle>
            <a:lvl1pPr lvl="0" rtl="0" algn="ctr">
              <a:spcBef>
                <a:spcPts val="0"/>
              </a:spcBef>
              <a:spcAft>
                <a:spcPts val="0"/>
              </a:spcAft>
              <a:buSzPts val="2000"/>
              <a:buNone/>
              <a:defRPr sz="2000">
                <a:solidFill>
                  <a:schemeClr val="accent5"/>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112" name="Google Shape;112;p15"/>
          <p:cNvSpPr txBox="1"/>
          <p:nvPr>
            <p:ph idx="1" type="subTitle"/>
          </p:nvPr>
        </p:nvSpPr>
        <p:spPr>
          <a:xfrm>
            <a:off x="2348625" y="1314553"/>
            <a:ext cx="4446900" cy="182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200"/>
              <a:buNone/>
              <a:defRPr sz="2600">
                <a:solidFill>
                  <a:schemeClr val="lt1"/>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spTree>
      <p:nvGrpSpPr>
        <p:cNvPr id="113" name="Shape 113"/>
        <p:cNvGrpSpPr/>
        <p:nvPr/>
      </p:nvGrpSpPr>
      <p:grpSpPr>
        <a:xfrm>
          <a:off x="0" y="0"/>
          <a:ext cx="0" cy="0"/>
          <a:chOff x="0" y="0"/>
          <a:chExt cx="0" cy="0"/>
        </a:xfrm>
      </p:grpSpPr>
      <p:sp>
        <p:nvSpPr>
          <p:cNvPr id="114" name="Google Shape;114;p16"/>
          <p:cNvSpPr/>
          <p:nvPr/>
        </p:nvSpPr>
        <p:spPr>
          <a:xfrm>
            <a:off x="8265500" y="-5415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026650" y="-738901"/>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2238925" y="441997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9" name="Google Shape;119;p16"/>
          <p:cNvSpPr txBox="1"/>
          <p:nvPr>
            <p:ph type="title"/>
          </p:nvPr>
        </p:nvSpPr>
        <p:spPr>
          <a:xfrm>
            <a:off x="714000" y="648300"/>
            <a:ext cx="38580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6"/>
          <p:cNvSpPr txBox="1"/>
          <p:nvPr>
            <p:ph idx="2" type="title"/>
          </p:nvPr>
        </p:nvSpPr>
        <p:spPr>
          <a:xfrm>
            <a:off x="1843028" y="1660198"/>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1" name="Google Shape;121;p16"/>
          <p:cNvSpPr txBox="1"/>
          <p:nvPr>
            <p:ph idx="1" type="subTitle"/>
          </p:nvPr>
        </p:nvSpPr>
        <p:spPr>
          <a:xfrm>
            <a:off x="1843021" y="2117699"/>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6"/>
          <p:cNvSpPr txBox="1"/>
          <p:nvPr>
            <p:ph idx="3" type="title"/>
          </p:nvPr>
        </p:nvSpPr>
        <p:spPr>
          <a:xfrm>
            <a:off x="1843028" y="2989293"/>
            <a:ext cx="27663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16"/>
          <p:cNvSpPr txBox="1"/>
          <p:nvPr>
            <p:ph idx="4" type="subTitle"/>
          </p:nvPr>
        </p:nvSpPr>
        <p:spPr>
          <a:xfrm>
            <a:off x="1843021" y="3446794"/>
            <a:ext cx="2766300" cy="562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3">
    <p:spTree>
      <p:nvGrpSpPr>
        <p:cNvPr id="124" name="Shape 124"/>
        <p:cNvGrpSpPr/>
        <p:nvPr/>
      </p:nvGrpSpPr>
      <p:grpSpPr>
        <a:xfrm>
          <a:off x="0" y="0"/>
          <a:ext cx="0" cy="0"/>
          <a:chOff x="0" y="0"/>
          <a:chExt cx="0" cy="0"/>
        </a:xfrm>
      </p:grpSpPr>
      <p:sp>
        <p:nvSpPr>
          <p:cNvPr id="125" name="Google Shape;125;p17"/>
          <p:cNvSpPr/>
          <p:nvPr/>
        </p:nvSpPr>
        <p:spPr>
          <a:xfrm>
            <a:off x="8510800" y="30950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2417925" y="4375800"/>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765325" y="-1092124"/>
            <a:ext cx="1799700" cy="179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7"/>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17"/>
          <p:cNvSpPr txBox="1"/>
          <p:nvPr>
            <p:ph idx="2" type="title"/>
          </p:nvPr>
        </p:nvSpPr>
        <p:spPr>
          <a:xfrm>
            <a:off x="784426"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1" name="Google Shape;131;p17"/>
          <p:cNvSpPr txBox="1"/>
          <p:nvPr>
            <p:ph idx="1" type="subTitle"/>
          </p:nvPr>
        </p:nvSpPr>
        <p:spPr>
          <a:xfrm>
            <a:off x="784426"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2" name="Google Shape;132;p17"/>
          <p:cNvSpPr txBox="1"/>
          <p:nvPr>
            <p:ph idx="3" type="title"/>
          </p:nvPr>
        </p:nvSpPr>
        <p:spPr>
          <a:xfrm>
            <a:off x="3474600"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3" name="Google Shape;133;p17"/>
          <p:cNvSpPr txBox="1"/>
          <p:nvPr>
            <p:ph idx="4" type="subTitle"/>
          </p:nvPr>
        </p:nvSpPr>
        <p:spPr>
          <a:xfrm>
            <a:off x="3474600"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7"/>
          <p:cNvSpPr txBox="1"/>
          <p:nvPr>
            <p:ph idx="5" type="title"/>
          </p:nvPr>
        </p:nvSpPr>
        <p:spPr>
          <a:xfrm>
            <a:off x="6164774" y="3207498"/>
            <a:ext cx="21948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5" name="Google Shape;135;p17"/>
          <p:cNvSpPr txBox="1"/>
          <p:nvPr>
            <p:ph idx="6" type="subTitle"/>
          </p:nvPr>
        </p:nvSpPr>
        <p:spPr>
          <a:xfrm>
            <a:off x="6164774" y="3681704"/>
            <a:ext cx="2194800" cy="551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8">
    <p:spTree>
      <p:nvGrpSpPr>
        <p:cNvPr id="136" name="Shape 136"/>
        <p:cNvGrpSpPr/>
        <p:nvPr/>
      </p:nvGrpSpPr>
      <p:grpSpPr>
        <a:xfrm>
          <a:off x="0" y="0"/>
          <a:ext cx="0" cy="0"/>
          <a:chOff x="0" y="0"/>
          <a:chExt cx="0" cy="0"/>
        </a:xfrm>
      </p:grpSpPr>
      <p:sp>
        <p:nvSpPr>
          <p:cNvPr id="137" name="Google Shape;137;p18"/>
          <p:cNvSpPr/>
          <p:nvPr/>
        </p:nvSpPr>
        <p:spPr>
          <a:xfrm>
            <a:off x="6818375" y="-817150"/>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217125" y="445522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4881425" y="445522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41" name="Google Shape;141;p18"/>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18"/>
          <p:cNvSpPr txBox="1"/>
          <p:nvPr>
            <p:ph idx="2" type="title"/>
          </p:nvPr>
        </p:nvSpPr>
        <p:spPr>
          <a:xfrm>
            <a:off x="780806"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8"/>
          <p:cNvSpPr txBox="1"/>
          <p:nvPr>
            <p:ph idx="1" type="subTitle"/>
          </p:nvPr>
        </p:nvSpPr>
        <p:spPr>
          <a:xfrm>
            <a:off x="78080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8"/>
          <p:cNvSpPr txBox="1"/>
          <p:nvPr>
            <p:ph idx="3" type="title"/>
          </p:nvPr>
        </p:nvSpPr>
        <p:spPr>
          <a:xfrm>
            <a:off x="3470978"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5" name="Google Shape;145;p18"/>
          <p:cNvSpPr txBox="1"/>
          <p:nvPr>
            <p:ph idx="4" type="subTitle"/>
          </p:nvPr>
        </p:nvSpPr>
        <p:spPr>
          <a:xfrm>
            <a:off x="3470977"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8"/>
          <p:cNvSpPr txBox="1"/>
          <p:nvPr>
            <p:ph idx="5" type="title"/>
          </p:nvPr>
        </p:nvSpPr>
        <p:spPr>
          <a:xfrm>
            <a:off x="6161153" y="2803534"/>
            <a:ext cx="21948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7" name="Google Shape;147;p18"/>
          <p:cNvSpPr txBox="1"/>
          <p:nvPr>
            <p:ph idx="6" type="subTitle"/>
          </p:nvPr>
        </p:nvSpPr>
        <p:spPr>
          <a:xfrm>
            <a:off x="6161150" y="3277735"/>
            <a:ext cx="2194800" cy="66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5">
    <p:spTree>
      <p:nvGrpSpPr>
        <p:cNvPr id="148" name="Shape 148"/>
        <p:cNvGrpSpPr/>
        <p:nvPr/>
      </p:nvGrpSpPr>
      <p:grpSpPr>
        <a:xfrm>
          <a:off x="0" y="0"/>
          <a:ext cx="0" cy="0"/>
          <a:chOff x="0" y="0"/>
          <a:chExt cx="0" cy="0"/>
        </a:xfrm>
      </p:grpSpPr>
      <p:sp>
        <p:nvSpPr>
          <p:cNvPr id="149" name="Google Shape;149;p1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9"/>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19"/>
          <p:cNvSpPr txBox="1"/>
          <p:nvPr>
            <p:ph idx="2" type="title"/>
          </p:nvPr>
        </p:nvSpPr>
        <p:spPr>
          <a:xfrm>
            <a:off x="2253661" y="15499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2" name="Google Shape;152;p19"/>
          <p:cNvSpPr txBox="1"/>
          <p:nvPr>
            <p:ph idx="1" type="subTitle"/>
          </p:nvPr>
        </p:nvSpPr>
        <p:spPr>
          <a:xfrm>
            <a:off x="2253656" y="2007457"/>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19"/>
          <p:cNvSpPr txBox="1"/>
          <p:nvPr>
            <p:ph idx="3" type="title"/>
          </p:nvPr>
        </p:nvSpPr>
        <p:spPr>
          <a:xfrm>
            <a:off x="6042986" y="1549940"/>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4" name="Google Shape;154;p19"/>
          <p:cNvSpPr txBox="1"/>
          <p:nvPr>
            <p:ph idx="4" type="subTitle"/>
          </p:nvPr>
        </p:nvSpPr>
        <p:spPr>
          <a:xfrm>
            <a:off x="6042981" y="2007449"/>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19"/>
          <p:cNvSpPr txBox="1"/>
          <p:nvPr>
            <p:ph idx="5" type="title"/>
          </p:nvPr>
        </p:nvSpPr>
        <p:spPr>
          <a:xfrm>
            <a:off x="2253661" y="3144250"/>
            <a:ext cx="2000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19"/>
          <p:cNvSpPr txBox="1"/>
          <p:nvPr>
            <p:ph idx="6" type="subTitle"/>
          </p:nvPr>
        </p:nvSpPr>
        <p:spPr>
          <a:xfrm>
            <a:off x="2253656" y="3601749"/>
            <a:ext cx="2000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19"/>
          <p:cNvSpPr txBox="1"/>
          <p:nvPr>
            <p:ph idx="7" type="title"/>
          </p:nvPr>
        </p:nvSpPr>
        <p:spPr>
          <a:xfrm>
            <a:off x="6042986" y="3144246"/>
            <a:ext cx="18861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8" name="Google Shape;158;p19"/>
          <p:cNvSpPr txBox="1"/>
          <p:nvPr>
            <p:ph idx="8" type="subTitle"/>
          </p:nvPr>
        </p:nvSpPr>
        <p:spPr>
          <a:xfrm>
            <a:off x="6042981" y="3601746"/>
            <a:ext cx="1886100" cy="769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19"/>
          <p:cNvSpPr/>
          <p:nvPr/>
        </p:nvSpPr>
        <p:spPr>
          <a:xfrm>
            <a:off x="-910125" y="27211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8472450" y="4131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2037100" y="-715151"/>
            <a:ext cx="1128300" cy="11283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4762275" y="4663224"/>
            <a:ext cx="1128300" cy="11283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4">
    <p:spTree>
      <p:nvGrpSpPr>
        <p:cNvPr id="163" name="Shape 163"/>
        <p:cNvGrpSpPr/>
        <p:nvPr/>
      </p:nvGrpSpPr>
      <p:grpSpPr>
        <a:xfrm>
          <a:off x="0" y="0"/>
          <a:ext cx="0" cy="0"/>
          <a:chOff x="0" y="0"/>
          <a:chExt cx="0" cy="0"/>
        </a:xfrm>
      </p:grpSpPr>
      <p:sp>
        <p:nvSpPr>
          <p:cNvPr id="164" name="Google Shape;164;p2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65" name="Google Shape;165;p20"/>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6" name="Google Shape;166;p20"/>
          <p:cNvSpPr txBox="1"/>
          <p:nvPr>
            <p:ph idx="2" type="title"/>
          </p:nvPr>
        </p:nvSpPr>
        <p:spPr>
          <a:xfrm>
            <a:off x="2253658"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7" name="Google Shape;167;p20"/>
          <p:cNvSpPr txBox="1"/>
          <p:nvPr>
            <p:ph idx="1" type="subTitle"/>
          </p:nvPr>
        </p:nvSpPr>
        <p:spPr>
          <a:xfrm>
            <a:off x="2253658"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0"/>
          <p:cNvSpPr txBox="1"/>
          <p:nvPr>
            <p:ph idx="3" type="title"/>
          </p:nvPr>
        </p:nvSpPr>
        <p:spPr>
          <a:xfrm>
            <a:off x="5981409" y="1375845"/>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9" name="Google Shape;169;p20"/>
          <p:cNvSpPr txBox="1"/>
          <p:nvPr>
            <p:ph idx="4" type="subTitle"/>
          </p:nvPr>
        </p:nvSpPr>
        <p:spPr>
          <a:xfrm>
            <a:off x="5981409" y="1760046"/>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0"/>
          <p:cNvSpPr txBox="1"/>
          <p:nvPr>
            <p:ph idx="5" type="title"/>
          </p:nvPr>
        </p:nvSpPr>
        <p:spPr>
          <a:xfrm>
            <a:off x="5981409"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1" name="Google Shape;171;p20"/>
          <p:cNvSpPr txBox="1"/>
          <p:nvPr>
            <p:ph idx="6" type="subTitle"/>
          </p:nvPr>
        </p:nvSpPr>
        <p:spPr>
          <a:xfrm>
            <a:off x="5981409"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0"/>
          <p:cNvSpPr txBox="1"/>
          <p:nvPr>
            <p:ph idx="7" type="title"/>
          </p:nvPr>
        </p:nvSpPr>
        <p:spPr>
          <a:xfrm>
            <a:off x="2253658"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3" name="Google Shape;173;p20"/>
          <p:cNvSpPr txBox="1"/>
          <p:nvPr>
            <p:ph idx="8" type="subTitle"/>
          </p:nvPr>
        </p:nvSpPr>
        <p:spPr>
          <a:xfrm>
            <a:off x="2253658"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0"/>
          <p:cNvSpPr txBox="1"/>
          <p:nvPr>
            <p:ph idx="9" type="title"/>
          </p:nvPr>
        </p:nvSpPr>
        <p:spPr>
          <a:xfrm>
            <a:off x="5981409" y="252539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5" name="Google Shape;175;p20"/>
          <p:cNvSpPr txBox="1"/>
          <p:nvPr>
            <p:ph idx="13" type="subTitle"/>
          </p:nvPr>
        </p:nvSpPr>
        <p:spPr>
          <a:xfrm>
            <a:off x="5981409" y="290969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0"/>
          <p:cNvSpPr txBox="1"/>
          <p:nvPr>
            <p:ph idx="14" type="title"/>
          </p:nvPr>
        </p:nvSpPr>
        <p:spPr>
          <a:xfrm>
            <a:off x="2253658" y="3648303"/>
            <a:ext cx="1908000" cy="3843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20"/>
          <p:cNvSpPr txBox="1"/>
          <p:nvPr>
            <p:ph idx="15" type="subTitle"/>
          </p:nvPr>
        </p:nvSpPr>
        <p:spPr>
          <a:xfrm>
            <a:off x="2253658" y="4032603"/>
            <a:ext cx="1908000" cy="46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0"/>
          <p:cNvSpPr/>
          <p:nvPr/>
        </p:nvSpPr>
        <p:spPr>
          <a:xfrm>
            <a:off x="-551600" y="158259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421500" y="4663225"/>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2312425" y="2316938"/>
            <a:ext cx="4518600" cy="13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2312425" y="3780749"/>
            <a:ext cx="4518600" cy="3816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 name="Google Shape;18;p3"/>
          <p:cNvSpPr txBox="1"/>
          <p:nvPr>
            <p:ph hasCustomPrompt="1" idx="2" type="title"/>
          </p:nvPr>
        </p:nvSpPr>
        <p:spPr>
          <a:xfrm>
            <a:off x="3987775" y="1106278"/>
            <a:ext cx="1167900" cy="77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b="1" sz="5000">
                <a:solidFill>
                  <a:schemeClr val="accent5"/>
                </a:solidFill>
                <a:latin typeface="Barlow Semi Condensed"/>
                <a:ea typeface="Barlow Semi Condensed"/>
                <a:cs typeface="Barlow Semi Condensed"/>
                <a:sym typeface="Barlow Semi Condensed"/>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19" name="Google Shape;19;p3"/>
          <p:cNvSpPr/>
          <p:nvPr/>
        </p:nvSpPr>
        <p:spPr>
          <a:xfrm>
            <a:off x="7341750" y="-1231475"/>
            <a:ext cx="2810100" cy="2810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76425" y="4133600"/>
            <a:ext cx="1717800" cy="1717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867925" y="-461425"/>
            <a:ext cx="1507200" cy="150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90525" y="-542375"/>
            <a:ext cx="1431900" cy="1431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2">
    <p:spTree>
      <p:nvGrpSpPr>
        <p:cNvPr id="180" name="Shape 180"/>
        <p:cNvGrpSpPr/>
        <p:nvPr/>
      </p:nvGrpSpPr>
      <p:grpSpPr>
        <a:xfrm>
          <a:off x="0" y="0"/>
          <a:ext cx="0" cy="0"/>
          <a:chOff x="0" y="0"/>
          <a:chExt cx="0" cy="0"/>
        </a:xfrm>
      </p:grpSpPr>
      <p:sp>
        <p:nvSpPr>
          <p:cNvPr id="181" name="Google Shape;181;p2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82" name="Google Shape;182;p21"/>
          <p:cNvSpPr txBox="1"/>
          <p:nvPr>
            <p:ph hasCustomPrompt="1" type="title"/>
          </p:nvPr>
        </p:nvSpPr>
        <p:spPr>
          <a:xfrm>
            <a:off x="2515650" y="1047922"/>
            <a:ext cx="4112700" cy="1264800"/>
          </a:xfrm>
          <a:prstGeom prst="rect">
            <a:avLst/>
          </a:prstGeom>
          <a:solidFill>
            <a:srgbClr val="5CFFA6">
              <a:alpha val="435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5"/>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3" name="Google Shape;183;p21"/>
          <p:cNvSpPr txBox="1"/>
          <p:nvPr>
            <p:ph idx="1" type="subTitle"/>
          </p:nvPr>
        </p:nvSpPr>
        <p:spPr>
          <a:xfrm>
            <a:off x="2515650" y="1854879"/>
            <a:ext cx="4112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4" name="Google Shape;184;p21"/>
          <p:cNvSpPr txBox="1"/>
          <p:nvPr>
            <p:ph hasCustomPrompt="1" idx="2" type="title"/>
          </p:nvPr>
        </p:nvSpPr>
        <p:spPr>
          <a:xfrm>
            <a:off x="833003" y="2858188"/>
            <a:ext cx="3539700" cy="1264800"/>
          </a:xfrm>
          <a:prstGeom prst="rect">
            <a:avLst/>
          </a:prstGeom>
          <a:solidFill>
            <a:srgbClr val="FDFF5C">
              <a:alpha val="4598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3"/>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5" name="Google Shape;185;p21"/>
          <p:cNvSpPr txBox="1"/>
          <p:nvPr>
            <p:ph idx="3" type="subTitle"/>
          </p:nvPr>
        </p:nvSpPr>
        <p:spPr>
          <a:xfrm>
            <a:off x="833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6" name="Google Shape;186;p21"/>
          <p:cNvSpPr txBox="1"/>
          <p:nvPr>
            <p:ph hasCustomPrompt="1" idx="4" type="title"/>
          </p:nvPr>
        </p:nvSpPr>
        <p:spPr>
          <a:xfrm>
            <a:off x="4778003" y="2858188"/>
            <a:ext cx="3539700" cy="1264800"/>
          </a:xfrm>
          <a:prstGeom prst="rect">
            <a:avLst/>
          </a:prstGeom>
          <a:solidFill>
            <a:srgbClr val="955CFF">
              <a:alpha val="23660"/>
            </a:srgbClr>
          </a:solidFill>
        </p:spPr>
        <p:txBody>
          <a:bodyPr anchorCtr="0" anchor="t" bIns="91425" lIns="91425" spcFirstLastPara="1" rIns="91425" wrap="square" tIns="91425">
            <a:noAutofit/>
          </a:bodyPr>
          <a:lstStyle>
            <a:lvl1pPr lvl="0" rtl="0" algn="ctr">
              <a:spcBef>
                <a:spcPts val="0"/>
              </a:spcBef>
              <a:spcAft>
                <a:spcPts val="0"/>
              </a:spcAft>
              <a:buSzPts val="5000"/>
              <a:buNone/>
              <a:defRPr sz="4500">
                <a:solidFill>
                  <a:schemeClr val="accent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87" name="Google Shape;187;p21"/>
          <p:cNvSpPr txBox="1"/>
          <p:nvPr>
            <p:ph idx="5" type="subTitle"/>
          </p:nvPr>
        </p:nvSpPr>
        <p:spPr>
          <a:xfrm>
            <a:off x="4778000" y="3661459"/>
            <a:ext cx="3539700" cy="3816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8" name="Google Shape;188;p21"/>
          <p:cNvSpPr/>
          <p:nvPr/>
        </p:nvSpPr>
        <p:spPr>
          <a:xfrm>
            <a:off x="8510800" y="3095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413350" y="43874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5719750" y="4867449"/>
            <a:ext cx="1128300" cy="11283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3">
    <p:spTree>
      <p:nvGrpSpPr>
        <p:cNvPr id="191" name="Shape 191"/>
        <p:cNvGrpSpPr/>
        <p:nvPr/>
      </p:nvGrpSpPr>
      <p:grpSpPr>
        <a:xfrm>
          <a:off x="0" y="0"/>
          <a:ext cx="0" cy="0"/>
          <a:chOff x="0" y="0"/>
          <a:chExt cx="0" cy="0"/>
        </a:xfrm>
      </p:grpSpPr>
      <p:sp>
        <p:nvSpPr>
          <p:cNvPr id="192" name="Google Shape;192;p22"/>
          <p:cNvSpPr/>
          <p:nvPr/>
        </p:nvSpPr>
        <p:spPr>
          <a:xfrm>
            <a:off x="1411300" y="-713850"/>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8542300" y="155549"/>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918650" y="32948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3376775" y="4394774"/>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97" name="Google Shape;197;p22"/>
          <p:cNvSpPr txBox="1"/>
          <p:nvPr>
            <p:ph type="title"/>
          </p:nvPr>
        </p:nvSpPr>
        <p:spPr>
          <a:xfrm>
            <a:off x="1109475" y="1552625"/>
            <a:ext cx="2572500" cy="814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 name="Google Shape;198;p22"/>
          <p:cNvSpPr txBox="1"/>
          <p:nvPr>
            <p:ph idx="1" type="subTitle"/>
          </p:nvPr>
        </p:nvSpPr>
        <p:spPr>
          <a:xfrm>
            <a:off x="1109475" y="2556825"/>
            <a:ext cx="2572500" cy="81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4">
    <p:spTree>
      <p:nvGrpSpPr>
        <p:cNvPr id="199" name="Shape 199"/>
        <p:cNvGrpSpPr/>
        <p:nvPr/>
      </p:nvGrpSpPr>
      <p:grpSpPr>
        <a:xfrm>
          <a:off x="0" y="0"/>
          <a:ext cx="0" cy="0"/>
          <a:chOff x="0" y="0"/>
          <a:chExt cx="0" cy="0"/>
        </a:xfrm>
      </p:grpSpPr>
      <p:sp>
        <p:nvSpPr>
          <p:cNvPr id="200" name="Google Shape;200;p2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01" name="Google Shape;201;p23"/>
          <p:cNvSpPr txBox="1"/>
          <p:nvPr>
            <p:ph type="title"/>
          </p:nvPr>
        </p:nvSpPr>
        <p:spPr>
          <a:xfrm>
            <a:off x="5043426" y="1750600"/>
            <a:ext cx="2715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2" name="Google Shape;202;p23"/>
          <p:cNvSpPr txBox="1"/>
          <p:nvPr>
            <p:ph idx="1" type="subTitle"/>
          </p:nvPr>
        </p:nvSpPr>
        <p:spPr>
          <a:xfrm>
            <a:off x="5043426" y="2354900"/>
            <a:ext cx="2715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3"/>
          <p:cNvSpPr/>
          <p:nvPr/>
        </p:nvSpPr>
        <p:spPr>
          <a:xfrm>
            <a:off x="7355275" y="-733650"/>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1026675"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5956950" y="43039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5">
    <p:spTree>
      <p:nvGrpSpPr>
        <p:cNvPr id="206" name="Shape 206"/>
        <p:cNvGrpSpPr/>
        <p:nvPr/>
      </p:nvGrpSpPr>
      <p:grpSpPr>
        <a:xfrm>
          <a:off x="0" y="0"/>
          <a:ext cx="0" cy="0"/>
          <a:chOff x="0" y="0"/>
          <a:chExt cx="0" cy="0"/>
        </a:xfrm>
      </p:grpSpPr>
      <p:sp>
        <p:nvSpPr>
          <p:cNvPr id="207" name="Google Shape;207;p24"/>
          <p:cNvSpPr/>
          <p:nvPr/>
        </p:nvSpPr>
        <p:spPr>
          <a:xfrm>
            <a:off x="2705700" y="426427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8070100"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108600" y="-39750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11" name="Google Shape;211;p24"/>
          <p:cNvSpPr txBox="1"/>
          <p:nvPr>
            <p:ph type="title"/>
          </p:nvPr>
        </p:nvSpPr>
        <p:spPr>
          <a:xfrm>
            <a:off x="1188203" y="1742250"/>
            <a:ext cx="25029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2" name="Google Shape;212;p24"/>
          <p:cNvSpPr txBox="1"/>
          <p:nvPr>
            <p:ph idx="1" type="subTitle"/>
          </p:nvPr>
        </p:nvSpPr>
        <p:spPr>
          <a:xfrm>
            <a:off x="1188201" y="2354900"/>
            <a:ext cx="2502900" cy="103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7">
    <p:spTree>
      <p:nvGrpSpPr>
        <p:cNvPr id="213" name="Shape 213"/>
        <p:cNvGrpSpPr/>
        <p:nvPr/>
      </p:nvGrpSpPr>
      <p:grpSpPr>
        <a:xfrm>
          <a:off x="0" y="0"/>
          <a:ext cx="0" cy="0"/>
          <a:chOff x="0" y="0"/>
          <a:chExt cx="0" cy="0"/>
        </a:xfrm>
      </p:grpSpPr>
      <p:sp>
        <p:nvSpPr>
          <p:cNvPr id="214" name="Google Shape;214;p25"/>
          <p:cNvSpPr/>
          <p:nvPr/>
        </p:nvSpPr>
        <p:spPr>
          <a:xfrm>
            <a:off x="1391025" y="-8988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7314725" y="-745449"/>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425925" y="417032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5502625" y="46632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19" name="Google Shape;219;p25"/>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5"/>
          <p:cNvSpPr txBox="1"/>
          <p:nvPr>
            <p:ph idx="1" type="subTitle"/>
          </p:nvPr>
        </p:nvSpPr>
        <p:spPr>
          <a:xfrm>
            <a:off x="714000" y="1419625"/>
            <a:ext cx="7713300" cy="28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sz="1400">
                <a:solidFill>
                  <a:schemeClr val="lt1"/>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9">
    <p:bg>
      <p:bgPr>
        <a:solidFill>
          <a:schemeClr val="dk1"/>
        </a:solidFill>
      </p:bgPr>
    </p:bg>
    <p:spTree>
      <p:nvGrpSpPr>
        <p:cNvPr id="221" name="Shape 221"/>
        <p:cNvGrpSpPr/>
        <p:nvPr/>
      </p:nvGrpSpPr>
      <p:grpSpPr>
        <a:xfrm>
          <a:off x="0" y="0"/>
          <a:ext cx="0" cy="0"/>
          <a:chOff x="0" y="0"/>
          <a:chExt cx="0" cy="0"/>
        </a:xfrm>
      </p:grpSpPr>
      <p:sp>
        <p:nvSpPr>
          <p:cNvPr id="222" name="Google Shape;222;p26"/>
          <p:cNvSpPr txBox="1"/>
          <p:nvPr>
            <p:ph type="title"/>
          </p:nvPr>
        </p:nvSpPr>
        <p:spPr>
          <a:xfrm>
            <a:off x="714000" y="1460947"/>
            <a:ext cx="3578400" cy="126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26"/>
          <p:cNvSpPr txBox="1"/>
          <p:nvPr>
            <p:ph idx="1" type="subTitle"/>
          </p:nvPr>
        </p:nvSpPr>
        <p:spPr>
          <a:xfrm>
            <a:off x="714000" y="2892653"/>
            <a:ext cx="3327600" cy="76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6"/>
          <p:cNvSpPr/>
          <p:nvPr/>
        </p:nvSpPr>
        <p:spPr>
          <a:xfrm>
            <a:off x="4994150" y="-792625"/>
            <a:ext cx="1239900" cy="1239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2342750" y="4303100"/>
            <a:ext cx="1557000" cy="155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0">
    <p:spTree>
      <p:nvGrpSpPr>
        <p:cNvPr id="227" name="Shape 227"/>
        <p:cNvGrpSpPr/>
        <p:nvPr/>
      </p:nvGrpSpPr>
      <p:grpSpPr>
        <a:xfrm>
          <a:off x="0" y="0"/>
          <a:ext cx="0" cy="0"/>
          <a:chOff x="0" y="0"/>
          <a:chExt cx="0" cy="0"/>
        </a:xfrm>
      </p:grpSpPr>
      <p:sp>
        <p:nvSpPr>
          <p:cNvPr id="228" name="Google Shape;228;p27"/>
          <p:cNvSpPr/>
          <p:nvPr/>
        </p:nvSpPr>
        <p:spPr>
          <a:xfrm>
            <a:off x="7367275" y="-849625"/>
            <a:ext cx="1431900" cy="1431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0" name="Google Shape;230;p27"/>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27"/>
          <p:cNvSpPr/>
          <p:nvPr/>
        </p:nvSpPr>
        <p:spPr>
          <a:xfrm>
            <a:off x="341425" y="4663224"/>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9">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34" name="Google Shape;234;p28"/>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28"/>
          <p:cNvSpPr/>
          <p:nvPr/>
        </p:nvSpPr>
        <p:spPr>
          <a:xfrm>
            <a:off x="-557425" y="4120225"/>
            <a:ext cx="1557000" cy="155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a:off x="7424775" y="-58860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1769063" y="-12024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6">
    <p:spTree>
      <p:nvGrpSpPr>
        <p:cNvPr id="238" name="Shape 238"/>
        <p:cNvGrpSpPr/>
        <p:nvPr/>
      </p:nvGrpSpPr>
      <p:grpSpPr>
        <a:xfrm>
          <a:off x="0" y="0"/>
          <a:ext cx="0" cy="0"/>
          <a:chOff x="0" y="0"/>
          <a:chExt cx="0" cy="0"/>
        </a:xfrm>
      </p:grpSpPr>
      <p:sp>
        <p:nvSpPr>
          <p:cNvPr id="239" name="Google Shape;239;p29"/>
          <p:cNvSpPr/>
          <p:nvPr/>
        </p:nvSpPr>
        <p:spPr>
          <a:xfrm>
            <a:off x="8347175" y="-376025"/>
            <a:ext cx="1507200" cy="150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7775226" y="4059898"/>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42325" y="-6303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172075" y="4404750"/>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44" name="Google Shape;244;p29"/>
          <p:cNvSpPr txBox="1"/>
          <p:nvPr>
            <p:ph type="title"/>
          </p:nvPr>
        </p:nvSpPr>
        <p:spPr>
          <a:xfrm>
            <a:off x="4572000" y="932925"/>
            <a:ext cx="3855300" cy="610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29"/>
          <p:cNvSpPr txBox="1"/>
          <p:nvPr>
            <p:ph idx="1" type="subTitle"/>
          </p:nvPr>
        </p:nvSpPr>
        <p:spPr>
          <a:xfrm>
            <a:off x="4572000" y="1677450"/>
            <a:ext cx="3855300" cy="1069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9"/>
          <p:cNvSpPr txBox="1"/>
          <p:nvPr/>
        </p:nvSpPr>
        <p:spPr>
          <a:xfrm>
            <a:off x="4572000" y="3373675"/>
            <a:ext cx="3623700" cy="63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Barlow Semi Condensed"/>
                <a:ea typeface="Barlow Semi Condensed"/>
                <a:cs typeface="Barlow Semi Condensed"/>
                <a:sym typeface="Barlow Semi Condensed"/>
              </a:rPr>
              <a:t>Credits: </a:t>
            </a:r>
            <a:r>
              <a:rPr lang="en" sz="1200">
                <a:solidFill>
                  <a:schemeClr val="lt1"/>
                </a:solidFill>
                <a:latin typeface="Barlow Semi Condensed Medium"/>
                <a:ea typeface="Barlow Semi Condensed Medium"/>
                <a:cs typeface="Barlow Semi Condensed Medium"/>
                <a:sym typeface="Barlow Semi Condensed Medium"/>
              </a:rPr>
              <a:t>This presentation template was created by </a:t>
            </a:r>
            <a:r>
              <a:rPr b="1" lang="en" sz="1200">
                <a:solidFill>
                  <a:schemeClr val="lt1"/>
                </a:solidFill>
                <a:uFill>
                  <a:noFill/>
                </a:uFill>
                <a:latin typeface="Barlow Semi Condensed"/>
                <a:ea typeface="Barlow Semi Condensed"/>
                <a:cs typeface="Barlow Semi Condensed"/>
                <a:sym typeface="Barlow Semi Condensed"/>
                <a:hlinkClick r:id="rId2">
                  <a:extLst>
                    <a:ext uri="{A12FA001-AC4F-418D-AE19-62706E023703}">
                      <ahyp:hlinkClr val="tx"/>
                    </a:ext>
                  </a:extLst>
                </a:hlinkClick>
              </a:rPr>
              <a:t>Slidesgo</a:t>
            </a:r>
            <a:r>
              <a:rPr lang="en" sz="1200">
                <a:solidFill>
                  <a:schemeClr val="lt1"/>
                </a:solidFill>
                <a:latin typeface="Barlow Semi Condensed Medium"/>
                <a:ea typeface="Barlow Semi Condensed Medium"/>
                <a:cs typeface="Barlow Semi Condensed Medium"/>
                <a:sym typeface="Barlow Semi Condensed Medium"/>
              </a:rPr>
              <a:t>, including icons by </a:t>
            </a:r>
            <a:r>
              <a:rPr b="1" lang="en" sz="1200">
                <a:solidFill>
                  <a:schemeClr val="lt1"/>
                </a:solidFill>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Flaticon</a:t>
            </a:r>
            <a:r>
              <a:rPr lang="en" sz="1200">
                <a:solidFill>
                  <a:schemeClr val="lt1"/>
                </a:solidFill>
                <a:latin typeface="Barlow Semi Condensed Medium"/>
                <a:ea typeface="Barlow Semi Condensed Medium"/>
                <a:cs typeface="Barlow Semi Condensed Medium"/>
                <a:sym typeface="Barlow Semi Condensed Medium"/>
              </a:rPr>
              <a:t>, infographics &amp; images by </a:t>
            </a:r>
            <a:r>
              <a:rPr b="1" lang="en" sz="1200">
                <a:solidFill>
                  <a:schemeClr val="lt1"/>
                </a:solidFill>
                <a:uFill>
                  <a:noFill/>
                </a:uFill>
                <a:latin typeface="Barlow Semi Condensed"/>
                <a:ea typeface="Barlow Semi Condensed"/>
                <a:cs typeface="Barlow Semi Condensed"/>
                <a:sym typeface="Barlow Semi Condensed"/>
                <a:hlinkClick r:id="rId4">
                  <a:extLst>
                    <a:ext uri="{A12FA001-AC4F-418D-AE19-62706E023703}">
                      <ahyp:hlinkClr val="tx"/>
                    </a:ext>
                  </a:extLst>
                </a:hlinkClick>
              </a:rPr>
              <a:t>Freepik</a:t>
            </a:r>
            <a:endParaRPr sz="1200">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8">
    <p:spTree>
      <p:nvGrpSpPr>
        <p:cNvPr id="247" name="Shape 247"/>
        <p:cNvGrpSpPr/>
        <p:nvPr/>
      </p:nvGrpSpPr>
      <p:grpSpPr>
        <a:xfrm>
          <a:off x="0" y="0"/>
          <a:ext cx="0" cy="0"/>
          <a:chOff x="0" y="0"/>
          <a:chExt cx="0" cy="0"/>
        </a:xfrm>
      </p:grpSpPr>
      <p:sp>
        <p:nvSpPr>
          <p:cNvPr id="248" name="Google Shape;248;p30"/>
          <p:cNvSpPr/>
          <p:nvPr/>
        </p:nvSpPr>
        <p:spPr>
          <a:xfrm>
            <a:off x="7237325" y="3428201"/>
            <a:ext cx="2489100" cy="2489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0" name="Google Shape;250;p30"/>
          <p:cNvSpPr/>
          <p:nvPr/>
        </p:nvSpPr>
        <p:spPr>
          <a:xfrm>
            <a:off x="6490375" y="-782725"/>
            <a:ext cx="1239900" cy="1239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593400" y="1073349"/>
            <a:ext cx="1128300" cy="11283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14000" y="1187700"/>
            <a:ext cx="7713300" cy="34164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accent4"/>
              </a:buClr>
              <a:buSzPts val="1200"/>
              <a:buFont typeface="Barlow Semi Condensed"/>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7" name="Google Shape;27;p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b="1">
                <a:solidFill>
                  <a:schemeClr val="lt1"/>
                </a:solidFill>
                <a:latin typeface="Barlow Semi Condensed"/>
                <a:ea typeface="Barlow Semi Condensed"/>
                <a:cs typeface="Barlow Semi Condensed"/>
                <a:sym typeface="Barlow Semi Condensed"/>
              </a:defRPr>
            </a:lvl1pPr>
            <a:lvl2pPr lvl="1">
              <a:buNone/>
              <a:defRPr b="1">
                <a:solidFill>
                  <a:schemeClr val="lt1"/>
                </a:solidFill>
                <a:latin typeface="Barlow Semi Condensed"/>
                <a:ea typeface="Barlow Semi Condensed"/>
                <a:cs typeface="Barlow Semi Condensed"/>
                <a:sym typeface="Barlow Semi Condensed"/>
              </a:defRPr>
            </a:lvl2pPr>
            <a:lvl3pPr lvl="2">
              <a:buNone/>
              <a:defRPr b="1">
                <a:solidFill>
                  <a:schemeClr val="lt1"/>
                </a:solidFill>
                <a:latin typeface="Barlow Semi Condensed"/>
                <a:ea typeface="Barlow Semi Condensed"/>
                <a:cs typeface="Barlow Semi Condensed"/>
                <a:sym typeface="Barlow Semi Condensed"/>
              </a:defRPr>
            </a:lvl3pPr>
            <a:lvl4pPr lvl="3">
              <a:buNone/>
              <a:defRPr b="1">
                <a:solidFill>
                  <a:schemeClr val="lt1"/>
                </a:solidFill>
                <a:latin typeface="Barlow Semi Condensed"/>
                <a:ea typeface="Barlow Semi Condensed"/>
                <a:cs typeface="Barlow Semi Condensed"/>
                <a:sym typeface="Barlow Semi Condensed"/>
              </a:defRPr>
            </a:lvl4pPr>
            <a:lvl5pPr lvl="4">
              <a:buNone/>
              <a:defRPr b="1">
                <a:solidFill>
                  <a:schemeClr val="lt1"/>
                </a:solidFill>
                <a:latin typeface="Barlow Semi Condensed"/>
                <a:ea typeface="Barlow Semi Condensed"/>
                <a:cs typeface="Barlow Semi Condensed"/>
                <a:sym typeface="Barlow Semi Condensed"/>
              </a:defRPr>
            </a:lvl5pPr>
            <a:lvl6pPr lvl="5">
              <a:buNone/>
              <a:defRPr b="1">
                <a:solidFill>
                  <a:schemeClr val="lt1"/>
                </a:solidFill>
                <a:latin typeface="Barlow Semi Condensed"/>
                <a:ea typeface="Barlow Semi Condensed"/>
                <a:cs typeface="Barlow Semi Condensed"/>
                <a:sym typeface="Barlow Semi Condensed"/>
              </a:defRPr>
            </a:lvl6pPr>
            <a:lvl7pPr lvl="6">
              <a:buNone/>
              <a:defRPr b="1">
                <a:solidFill>
                  <a:schemeClr val="lt1"/>
                </a:solidFill>
                <a:latin typeface="Barlow Semi Condensed"/>
                <a:ea typeface="Barlow Semi Condensed"/>
                <a:cs typeface="Barlow Semi Condensed"/>
                <a:sym typeface="Barlow Semi Condensed"/>
              </a:defRPr>
            </a:lvl7pPr>
            <a:lvl8pPr lvl="7">
              <a:buNone/>
              <a:defRPr b="1">
                <a:solidFill>
                  <a:schemeClr val="lt1"/>
                </a:solidFill>
                <a:latin typeface="Barlow Semi Condensed"/>
                <a:ea typeface="Barlow Semi Condensed"/>
                <a:cs typeface="Barlow Semi Condensed"/>
                <a:sym typeface="Barlow Semi Condensed"/>
              </a:defRPr>
            </a:lvl8pPr>
            <a:lvl9pPr lvl="8">
              <a:buNone/>
              <a:defRPr b="1">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
        <p:nvSpPr>
          <p:cNvPr id="28" name="Google Shape;28;p4"/>
          <p:cNvSpPr/>
          <p:nvPr/>
        </p:nvSpPr>
        <p:spPr>
          <a:xfrm>
            <a:off x="723180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7">
    <p:spTree>
      <p:nvGrpSpPr>
        <p:cNvPr id="252" name="Shape 252"/>
        <p:cNvGrpSpPr/>
        <p:nvPr/>
      </p:nvGrpSpPr>
      <p:grpSpPr>
        <a:xfrm>
          <a:off x="0" y="0"/>
          <a:ext cx="0" cy="0"/>
          <a:chOff x="0" y="0"/>
          <a:chExt cx="0" cy="0"/>
        </a:xfrm>
      </p:grpSpPr>
      <p:sp>
        <p:nvSpPr>
          <p:cNvPr id="253" name="Google Shape;253;p3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254" name="Google Shape;254;p31"/>
          <p:cNvSpPr/>
          <p:nvPr/>
        </p:nvSpPr>
        <p:spPr>
          <a:xfrm>
            <a:off x="355675" y="-983375"/>
            <a:ext cx="1239900" cy="1239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1098075" y="3794976"/>
            <a:ext cx="2489100" cy="24891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8472450" y="154675"/>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6983075" y="4827724"/>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a:off x="7513950" y="-775400"/>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7775226" y="4075123"/>
            <a:ext cx="2246700" cy="2246700"/>
          </a:xfrm>
          <a:prstGeom prst="ellipse">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149850" y="-680451"/>
            <a:ext cx="1128300" cy="11283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292225" y="4370750"/>
            <a:ext cx="1557000" cy="155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36" name="Google Shape;36;p5"/>
          <p:cNvSpPr txBox="1"/>
          <p:nvPr>
            <p:ph idx="2" type="title"/>
          </p:nvPr>
        </p:nvSpPr>
        <p:spPr>
          <a:xfrm>
            <a:off x="138678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7" name="Google Shape;37;p5"/>
          <p:cNvSpPr txBox="1"/>
          <p:nvPr>
            <p:ph idx="1" type="subTitle"/>
          </p:nvPr>
        </p:nvSpPr>
        <p:spPr>
          <a:xfrm>
            <a:off x="138677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3" type="title"/>
          </p:nvPr>
        </p:nvSpPr>
        <p:spPr>
          <a:xfrm>
            <a:off x="4920332" y="2749250"/>
            <a:ext cx="2964000" cy="4575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9" name="Google Shape;39;p5"/>
          <p:cNvSpPr txBox="1"/>
          <p:nvPr>
            <p:ph idx="4" type="subTitle"/>
          </p:nvPr>
        </p:nvSpPr>
        <p:spPr>
          <a:xfrm>
            <a:off x="4920325" y="3206750"/>
            <a:ext cx="2964000" cy="85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6455175"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4" name="Google Shape;44;p6"/>
          <p:cNvSpPr/>
          <p:nvPr/>
        </p:nvSpPr>
        <p:spPr>
          <a:xfrm>
            <a:off x="-920725" y="3156025"/>
            <a:ext cx="1507200" cy="1507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5710250" y="4742899"/>
            <a:ext cx="1617600" cy="16176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8" name="Google Shape;48;p7"/>
          <p:cNvSpPr txBox="1"/>
          <p:nvPr>
            <p:ph type="title"/>
          </p:nvPr>
        </p:nvSpPr>
        <p:spPr>
          <a:xfrm>
            <a:off x="714000" y="1311025"/>
            <a:ext cx="39123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7"/>
          <p:cNvSpPr txBox="1"/>
          <p:nvPr>
            <p:ph idx="1" type="subTitle"/>
          </p:nvPr>
        </p:nvSpPr>
        <p:spPr>
          <a:xfrm>
            <a:off x="714000" y="1925800"/>
            <a:ext cx="3912300" cy="208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50" name="Google Shape;50;p7"/>
          <p:cNvSpPr/>
          <p:nvPr/>
        </p:nvSpPr>
        <p:spPr>
          <a:xfrm>
            <a:off x="1060650" y="-783600"/>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3544650" y="4231426"/>
            <a:ext cx="1799700" cy="17997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p:nvPr/>
        </p:nvSpPr>
        <p:spPr>
          <a:xfrm>
            <a:off x="7273125" y="-775375"/>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450975" y="4120225"/>
            <a:ext cx="1557000" cy="155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7775226" y="4075123"/>
            <a:ext cx="2246700" cy="22467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858599" y="-991252"/>
            <a:ext cx="2246700" cy="2246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txBox="1"/>
          <p:nvPr>
            <p:ph type="title"/>
          </p:nvPr>
        </p:nvSpPr>
        <p:spPr>
          <a:xfrm>
            <a:off x="1388100" y="1530999"/>
            <a:ext cx="6367800" cy="220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8" name="Google Shape;58;p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txBox="1"/>
          <p:nvPr>
            <p:ph idx="1" type="subTitle"/>
          </p:nvPr>
        </p:nvSpPr>
        <p:spPr>
          <a:xfrm>
            <a:off x="2275813" y="2350825"/>
            <a:ext cx="4711500" cy="116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9"/>
          <p:cNvSpPr txBox="1"/>
          <p:nvPr>
            <p:ph type="title"/>
          </p:nvPr>
        </p:nvSpPr>
        <p:spPr>
          <a:xfrm>
            <a:off x="2275813" y="1635263"/>
            <a:ext cx="4711500" cy="464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 type="body"/>
          </p:nvPr>
        </p:nvSpPr>
        <p:spPr>
          <a:xfrm>
            <a:off x="714000" y="3982308"/>
            <a:ext cx="7713300" cy="605100"/>
          </a:xfrm>
          <a:prstGeom prst="rect">
            <a:avLst/>
          </a:prstGeom>
          <a:solidFill>
            <a:schemeClr val="dk1"/>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400"/>
              <a:buNone/>
              <a:defRPr sz="2200">
                <a:latin typeface="Montserrat ExtraBold"/>
                <a:ea typeface="Montserrat ExtraBold"/>
                <a:cs typeface="Montserrat ExtraBold"/>
                <a:sym typeface="Montserrat ExtraBold"/>
              </a:defRPr>
            </a:lvl1pPr>
          </a:lstStyle>
          <a:p/>
        </p:txBody>
      </p:sp>
      <p:sp>
        <p:nvSpPr>
          <p:cNvPr id="65" name="Google Shape;65;p1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10"/>
          <p:cNvSpPr/>
          <p:nvPr/>
        </p:nvSpPr>
        <p:spPr>
          <a:xfrm>
            <a:off x="8302075" y="406613"/>
            <a:ext cx="1507200" cy="150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390525" y="-542375"/>
            <a:ext cx="1431900" cy="1431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000" y="648300"/>
            <a:ext cx="7713300" cy="46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714000" y="1187700"/>
            <a:ext cx="77133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1pPr>
            <a:lvl2pPr indent="-317500" lvl="1" marL="9144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2pPr>
            <a:lvl3pPr indent="-317500" lvl="2" marL="13716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3pPr>
            <a:lvl4pPr indent="-317500" lvl="3" marL="18288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4pPr>
            <a:lvl5pPr indent="-317500" lvl="4" marL="22860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5pPr>
            <a:lvl6pPr indent="-317500" lvl="5" marL="27432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6pPr>
            <a:lvl7pPr indent="-317500" lvl="6" marL="32004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7pPr>
            <a:lvl8pPr indent="-317500" lvl="7" marL="36576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8pPr>
            <a:lvl9pPr indent="-317500" lvl="8" marL="4114800">
              <a:lnSpc>
                <a:spcPct val="115000"/>
              </a:lnSpc>
              <a:spcBef>
                <a:spcPts val="0"/>
              </a:spcBef>
              <a:spcAft>
                <a:spcPts val="0"/>
              </a:spcAft>
              <a:buClr>
                <a:schemeClr val="lt1"/>
              </a:buClr>
              <a:buSzPts val="1400"/>
              <a:buFont typeface="Barlow Semi Condensed Medium"/>
              <a:buChar char="■"/>
              <a:defRPr>
                <a:solidFill>
                  <a:schemeClr val="lt1"/>
                </a:solidFill>
                <a:latin typeface="Barlow Semi Condensed Medium"/>
                <a:ea typeface="Barlow Semi Condensed Medium"/>
                <a:cs typeface="Barlow Semi Condensed Medium"/>
                <a:sym typeface="Barlow Semi Condensed Medium"/>
              </a:defRPr>
            </a:lvl9pPr>
          </a:lstStyle>
          <a:p/>
        </p:txBody>
      </p:sp>
      <p:sp>
        <p:nvSpPr>
          <p:cNvPr id="8" name="Google Shape;8;p1"/>
          <p:cNvSpPr txBox="1"/>
          <p:nvPr>
            <p:ph idx="12" type="sldNum"/>
          </p:nvPr>
        </p:nvSpPr>
        <p:spPr>
          <a:xfrm>
            <a:off x="8472450" y="4663223"/>
            <a:ext cx="548700" cy="310200"/>
          </a:xfrm>
          <a:prstGeom prst="rect">
            <a:avLst/>
          </a:prstGeom>
          <a:noFill/>
          <a:ln>
            <a:noFill/>
          </a:ln>
        </p:spPr>
        <p:txBody>
          <a:bodyPr anchorCtr="0" anchor="ctr" bIns="91425" lIns="91425" spcFirstLastPara="1" rIns="91425" wrap="square" tIns="91425">
            <a:normAutofit lnSpcReduction="20000"/>
          </a:bodyPr>
          <a:lstStyle>
            <a:lvl1pPr lvl="0" algn="ctr">
              <a:buNone/>
              <a:defRPr b="1" sz="1000">
                <a:solidFill>
                  <a:schemeClr val="lt1"/>
                </a:solidFill>
                <a:latin typeface="Barlow Semi Condensed"/>
                <a:ea typeface="Barlow Semi Condensed"/>
                <a:cs typeface="Barlow Semi Condensed"/>
                <a:sym typeface="Barlow Semi Condensed"/>
              </a:defRPr>
            </a:lvl1pPr>
            <a:lvl2pPr lvl="1" algn="ctr">
              <a:buNone/>
              <a:defRPr b="1" sz="1000">
                <a:solidFill>
                  <a:schemeClr val="lt1"/>
                </a:solidFill>
                <a:latin typeface="Barlow Semi Condensed"/>
                <a:ea typeface="Barlow Semi Condensed"/>
                <a:cs typeface="Barlow Semi Condensed"/>
                <a:sym typeface="Barlow Semi Condensed"/>
              </a:defRPr>
            </a:lvl2pPr>
            <a:lvl3pPr lvl="2" algn="ctr">
              <a:buNone/>
              <a:defRPr b="1" sz="1000">
                <a:solidFill>
                  <a:schemeClr val="lt1"/>
                </a:solidFill>
                <a:latin typeface="Barlow Semi Condensed"/>
                <a:ea typeface="Barlow Semi Condensed"/>
                <a:cs typeface="Barlow Semi Condensed"/>
                <a:sym typeface="Barlow Semi Condensed"/>
              </a:defRPr>
            </a:lvl3pPr>
            <a:lvl4pPr lvl="3" algn="ctr">
              <a:buNone/>
              <a:defRPr b="1" sz="1000">
                <a:solidFill>
                  <a:schemeClr val="lt1"/>
                </a:solidFill>
                <a:latin typeface="Barlow Semi Condensed"/>
                <a:ea typeface="Barlow Semi Condensed"/>
                <a:cs typeface="Barlow Semi Condensed"/>
                <a:sym typeface="Barlow Semi Condensed"/>
              </a:defRPr>
            </a:lvl4pPr>
            <a:lvl5pPr lvl="4" algn="ctr">
              <a:buNone/>
              <a:defRPr b="1" sz="1000">
                <a:solidFill>
                  <a:schemeClr val="lt1"/>
                </a:solidFill>
                <a:latin typeface="Barlow Semi Condensed"/>
                <a:ea typeface="Barlow Semi Condensed"/>
                <a:cs typeface="Barlow Semi Condensed"/>
                <a:sym typeface="Barlow Semi Condensed"/>
              </a:defRPr>
            </a:lvl5pPr>
            <a:lvl6pPr lvl="5" algn="ctr">
              <a:buNone/>
              <a:defRPr b="1" sz="1000">
                <a:solidFill>
                  <a:schemeClr val="lt1"/>
                </a:solidFill>
                <a:latin typeface="Barlow Semi Condensed"/>
                <a:ea typeface="Barlow Semi Condensed"/>
                <a:cs typeface="Barlow Semi Condensed"/>
                <a:sym typeface="Barlow Semi Condensed"/>
              </a:defRPr>
            </a:lvl6pPr>
            <a:lvl7pPr lvl="6" algn="ctr">
              <a:buNone/>
              <a:defRPr b="1" sz="1000">
                <a:solidFill>
                  <a:schemeClr val="lt1"/>
                </a:solidFill>
                <a:latin typeface="Barlow Semi Condensed"/>
                <a:ea typeface="Barlow Semi Condensed"/>
                <a:cs typeface="Barlow Semi Condensed"/>
                <a:sym typeface="Barlow Semi Condensed"/>
              </a:defRPr>
            </a:lvl7pPr>
            <a:lvl8pPr lvl="7" algn="ctr">
              <a:buNone/>
              <a:defRPr b="1" sz="1000">
                <a:solidFill>
                  <a:schemeClr val="lt1"/>
                </a:solidFill>
                <a:latin typeface="Barlow Semi Condensed"/>
                <a:ea typeface="Barlow Semi Condensed"/>
                <a:cs typeface="Barlow Semi Condensed"/>
                <a:sym typeface="Barlow Semi Condensed"/>
              </a:defRPr>
            </a:lvl8pPr>
            <a:lvl9pPr lvl="8" algn="ctr">
              <a:buNone/>
              <a:defRPr b="1" sz="1000">
                <a:solidFill>
                  <a:schemeClr val="lt1"/>
                </a:solidFill>
                <a:latin typeface="Barlow Semi Condensed"/>
                <a:ea typeface="Barlow Semi Condensed"/>
                <a:cs typeface="Barlow Semi Condensed"/>
                <a:sym typeface="Barlow Semi Condense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drive.google.com/file/d/1ftB9rGo7JoohJy_dZwh_gfPktWyIocfv/view" TargetMode="External"/><Relationship Id="rId4" Type="http://schemas.openxmlformats.org/officeDocument/2006/relationships/image" Target="../media/image2.jpg"/><Relationship Id="rId5" Type="http://schemas.openxmlformats.org/officeDocument/2006/relationships/hyperlink" Target="https://docs.google.com/document/d/1kqpZ5uku29-H_mJd1qsanR_ri6w42oTHnCmAdrS903c/edit" TargetMode="External"/><Relationship Id="rId6" Type="http://schemas.openxmlformats.org/officeDocument/2006/relationships/hyperlink" Target="https://drive.google.com/file/d/1ftB9rGo7JoohJy_dZwh_gfPktWyIocfv/view?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www.similarweb.com/website/tradegecko.com/#interests" TargetMode="External"/><Relationship Id="rId5" Type="http://schemas.openxmlformats.org/officeDocument/2006/relationships/image" Target="../media/image7.png"/><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mailto:eshan.rg@iitgn.ac.in" TargetMode="External"/><Relationship Id="rId4" Type="http://schemas.openxmlformats.org/officeDocument/2006/relationships/hyperlink" Target="mailto:shashikant.gc@iitgn.ac.in" TargetMode="External"/><Relationship Id="rId5" Type="http://schemas.openxmlformats.org/officeDocument/2006/relationships/hyperlink" Target="mailto:hitarth.g@iitgn.ac.in" TargetMode="External"/><Relationship Id="rId6" Type="http://schemas.openxmlformats.org/officeDocument/2006/relationships/hyperlink" Target="mailto:desai.aadesh@iitgn.ac.in" TargetMode="External"/><Relationship Id="rId7" Type="http://schemas.openxmlformats.org/officeDocument/2006/relationships/hyperlink" Target="mailto:shreyash.a@iitgn.ac.om" TargetMode="External"/><Relationship Id="rId8" Type="http://schemas.openxmlformats.org/officeDocument/2006/relationships/hyperlink" Target="mailto:yash.mh@iitgn.ac.i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3.jp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5.jpg"/><Relationship Id="rId5"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hyperlink" Target="https://www.ibef.org/industry/indian-retail-industry-analysis-presentation#:~:text=the%20recent%20past.-,India's%20retail%20trading%20sector%20attracted%20US%24%204.11%20billion%20FDIs%20between,6.77%25%20YoY%20in%20October%2020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1E1E"/>
        </a:solidFill>
      </p:bgPr>
    </p:bg>
    <p:spTree>
      <p:nvGrpSpPr>
        <p:cNvPr id="261" name="Shape 261"/>
        <p:cNvGrpSpPr/>
        <p:nvPr/>
      </p:nvGrpSpPr>
      <p:grpSpPr>
        <a:xfrm>
          <a:off x="0" y="0"/>
          <a:ext cx="0" cy="0"/>
          <a:chOff x="0" y="0"/>
          <a:chExt cx="0" cy="0"/>
        </a:xfrm>
      </p:grpSpPr>
      <p:sp>
        <p:nvSpPr>
          <p:cNvPr id="262" name="Google Shape;262;p32"/>
          <p:cNvSpPr/>
          <p:nvPr/>
        </p:nvSpPr>
        <p:spPr>
          <a:xfrm>
            <a:off x="884110" y="928806"/>
            <a:ext cx="724500" cy="7245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txBox="1"/>
          <p:nvPr>
            <p:ph type="ctrTitle"/>
          </p:nvPr>
        </p:nvSpPr>
        <p:spPr>
          <a:xfrm>
            <a:off x="961338" y="902256"/>
            <a:ext cx="4086600" cy="19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CFFA6"/>
                </a:solidFill>
              </a:rPr>
              <a:t>StockWise</a:t>
            </a:r>
            <a:r>
              <a:rPr lang="en"/>
              <a:t> </a:t>
            </a:r>
            <a:endParaRPr/>
          </a:p>
        </p:txBody>
      </p:sp>
      <p:sp>
        <p:nvSpPr>
          <p:cNvPr id="264" name="Google Shape;264;p32"/>
          <p:cNvSpPr/>
          <p:nvPr/>
        </p:nvSpPr>
        <p:spPr>
          <a:xfrm>
            <a:off x="5396925" y="1021200"/>
            <a:ext cx="3030300" cy="3101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2"/>
          <p:cNvGrpSpPr/>
          <p:nvPr/>
        </p:nvGrpSpPr>
        <p:grpSpPr>
          <a:xfrm>
            <a:off x="6227925" y="1285968"/>
            <a:ext cx="1722947" cy="2378352"/>
            <a:chOff x="6227925" y="1285968"/>
            <a:chExt cx="1722947" cy="2378352"/>
          </a:xfrm>
        </p:grpSpPr>
        <p:sp>
          <p:nvSpPr>
            <p:cNvPr id="266" name="Google Shape;266;p32"/>
            <p:cNvSpPr/>
            <p:nvPr/>
          </p:nvSpPr>
          <p:spPr>
            <a:xfrm>
              <a:off x="6227925" y="3491550"/>
              <a:ext cx="1722947" cy="172770"/>
            </a:xfrm>
            <a:custGeom>
              <a:rect b="b" l="l" r="r" t="t"/>
              <a:pathLst>
                <a:path extrusionOk="0" h="8117" w="97742">
                  <a:moveTo>
                    <a:pt x="48871" y="0"/>
                  </a:moveTo>
                  <a:cubicBezTo>
                    <a:pt x="21873" y="0"/>
                    <a:pt x="0" y="1823"/>
                    <a:pt x="0" y="4058"/>
                  </a:cubicBezTo>
                  <a:cubicBezTo>
                    <a:pt x="0" y="6294"/>
                    <a:pt x="21873" y="8117"/>
                    <a:pt x="48871" y="8117"/>
                  </a:cubicBezTo>
                  <a:cubicBezTo>
                    <a:pt x="75868" y="8117"/>
                    <a:pt x="97742" y="6294"/>
                    <a:pt x="97742" y="4058"/>
                  </a:cubicBezTo>
                  <a:cubicBezTo>
                    <a:pt x="97742" y="1823"/>
                    <a:pt x="75868" y="0"/>
                    <a:pt x="48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6531013" y="1285968"/>
              <a:ext cx="1116755" cy="2264227"/>
            </a:xfrm>
            <a:custGeom>
              <a:rect b="b" l="l" r="r" t="t"/>
              <a:pathLst>
                <a:path extrusionOk="0" h="139460" w="68784">
                  <a:moveTo>
                    <a:pt x="4746" y="0"/>
                  </a:moveTo>
                  <a:cubicBezTo>
                    <a:pt x="2133" y="0"/>
                    <a:pt x="0" y="2133"/>
                    <a:pt x="0" y="4746"/>
                  </a:cubicBezTo>
                  <a:lnTo>
                    <a:pt x="0" y="134714"/>
                  </a:lnTo>
                  <a:cubicBezTo>
                    <a:pt x="0" y="137327"/>
                    <a:pt x="2133" y="139460"/>
                    <a:pt x="4746" y="139460"/>
                  </a:cubicBezTo>
                  <a:lnTo>
                    <a:pt x="64038" y="139460"/>
                  </a:lnTo>
                  <a:cubicBezTo>
                    <a:pt x="66652" y="139460"/>
                    <a:pt x="68784" y="137327"/>
                    <a:pt x="68784" y="134714"/>
                  </a:cubicBezTo>
                  <a:lnTo>
                    <a:pt x="68784" y="4746"/>
                  </a:lnTo>
                  <a:cubicBezTo>
                    <a:pt x="68784" y="2133"/>
                    <a:pt x="66652" y="0"/>
                    <a:pt x="64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7600862" y="1499824"/>
              <a:ext cx="22909" cy="96050"/>
            </a:xfrm>
            <a:custGeom>
              <a:rect b="b" l="l" r="r" t="t"/>
              <a:pathLst>
                <a:path extrusionOk="0" h="5916" w="1411">
                  <a:moveTo>
                    <a:pt x="722" y="0"/>
                  </a:moveTo>
                  <a:cubicBezTo>
                    <a:pt x="310" y="0"/>
                    <a:pt x="0" y="310"/>
                    <a:pt x="0" y="723"/>
                  </a:cubicBezTo>
                  <a:lnTo>
                    <a:pt x="0" y="5228"/>
                  </a:lnTo>
                  <a:cubicBezTo>
                    <a:pt x="0" y="5606"/>
                    <a:pt x="310" y="5916"/>
                    <a:pt x="722" y="5916"/>
                  </a:cubicBezTo>
                  <a:lnTo>
                    <a:pt x="1273" y="5916"/>
                  </a:lnTo>
                  <a:lnTo>
                    <a:pt x="1273" y="5641"/>
                  </a:lnTo>
                  <a:cubicBezTo>
                    <a:pt x="1376" y="5538"/>
                    <a:pt x="1410" y="5366"/>
                    <a:pt x="1410" y="5228"/>
                  </a:cubicBezTo>
                  <a:lnTo>
                    <a:pt x="1410" y="723"/>
                  </a:lnTo>
                  <a:cubicBezTo>
                    <a:pt x="1410" y="551"/>
                    <a:pt x="1376" y="413"/>
                    <a:pt x="1273" y="276"/>
                  </a:cubicBezTo>
                  <a:lnTo>
                    <a:pt x="12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7609792" y="1499824"/>
              <a:ext cx="23461" cy="96050"/>
            </a:xfrm>
            <a:custGeom>
              <a:rect b="b" l="l" r="r" t="t"/>
              <a:pathLst>
                <a:path extrusionOk="0" h="5916" w="1445">
                  <a:moveTo>
                    <a:pt x="723" y="0"/>
                  </a:moveTo>
                  <a:cubicBezTo>
                    <a:pt x="344" y="0"/>
                    <a:pt x="0" y="310"/>
                    <a:pt x="0" y="723"/>
                  </a:cubicBezTo>
                  <a:lnTo>
                    <a:pt x="0" y="5228"/>
                  </a:lnTo>
                  <a:cubicBezTo>
                    <a:pt x="0" y="5606"/>
                    <a:pt x="344" y="5916"/>
                    <a:pt x="723" y="5916"/>
                  </a:cubicBezTo>
                  <a:cubicBezTo>
                    <a:pt x="1101" y="5916"/>
                    <a:pt x="1445" y="5606"/>
                    <a:pt x="1410" y="5228"/>
                  </a:cubicBezTo>
                  <a:lnTo>
                    <a:pt x="1410" y="723"/>
                  </a:lnTo>
                  <a:cubicBezTo>
                    <a:pt x="1410" y="310"/>
                    <a:pt x="1101" y="0"/>
                    <a:pt x="7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7600862" y="1851035"/>
              <a:ext cx="22909" cy="96619"/>
            </a:xfrm>
            <a:custGeom>
              <a:rect b="b" l="l" r="r" t="t"/>
              <a:pathLst>
                <a:path extrusionOk="0" h="5951" w="1411">
                  <a:moveTo>
                    <a:pt x="722" y="1"/>
                  </a:moveTo>
                  <a:cubicBezTo>
                    <a:pt x="310" y="1"/>
                    <a:pt x="0" y="345"/>
                    <a:pt x="0" y="723"/>
                  </a:cubicBezTo>
                  <a:lnTo>
                    <a:pt x="0" y="5229"/>
                  </a:lnTo>
                  <a:cubicBezTo>
                    <a:pt x="0" y="5607"/>
                    <a:pt x="310" y="5951"/>
                    <a:pt x="722" y="5951"/>
                  </a:cubicBezTo>
                  <a:lnTo>
                    <a:pt x="1273" y="5951"/>
                  </a:lnTo>
                  <a:lnTo>
                    <a:pt x="1273" y="5676"/>
                  </a:lnTo>
                  <a:cubicBezTo>
                    <a:pt x="1376" y="5538"/>
                    <a:pt x="1410" y="5400"/>
                    <a:pt x="1410" y="5229"/>
                  </a:cubicBezTo>
                  <a:lnTo>
                    <a:pt x="1410" y="723"/>
                  </a:lnTo>
                  <a:cubicBezTo>
                    <a:pt x="1410" y="551"/>
                    <a:pt x="1376" y="414"/>
                    <a:pt x="1273" y="276"/>
                  </a:cubicBezTo>
                  <a:lnTo>
                    <a:pt x="12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7609792" y="1851035"/>
              <a:ext cx="23461" cy="96619"/>
            </a:xfrm>
            <a:custGeom>
              <a:rect b="b" l="l" r="r" t="t"/>
              <a:pathLst>
                <a:path extrusionOk="0" h="5951" w="1445">
                  <a:moveTo>
                    <a:pt x="723" y="1"/>
                  </a:moveTo>
                  <a:cubicBezTo>
                    <a:pt x="344" y="1"/>
                    <a:pt x="0" y="345"/>
                    <a:pt x="0" y="723"/>
                  </a:cubicBezTo>
                  <a:lnTo>
                    <a:pt x="0" y="5229"/>
                  </a:lnTo>
                  <a:cubicBezTo>
                    <a:pt x="0" y="5607"/>
                    <a:pt x="344" y="5951"/>
                    <a:pt x="723" y="5951"/>
                  </a:cubicBezTo>
                  <a:cubicBezTo>
                    <a:pt x="1101" y="5951"/>
                    <a:pt x="1445" y="5607"/>
                    <a:pt x="1410" y="5229"/>
                  </a:cubicBezTo>
                  <a:lnTo>
                    <a:pt x="1410" y="723"/>
                  </a:lnTo>
                  <a:cubicBezTo>
                    <a:pt x="1410" y="345"/>
                    <a:pt x="1101" y="1"/>
                    <a:pt x="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7600862" y="1637178"/>
              <a:ext cx="22909" cy="96066"/>
            </a:xfrm>
            <a:custGeom>
              <a:rect b="b" l="l" r="r" t="t"/>
              <a:pathLst>
                <a:path extrusionOk="0" h="5917" w="1411">
                  <a:moveTo>
                    <a:pt x="722" y="1"/>
                  </a:moveTo>
                  <a:cubicBezTo>
                    <a:pt x="310" y="1"/>
                    <a:pt x="0" y="310"/>
                    <a:pt x="0" y="723"/>
                  </a:cubicBezTo>
                  <a:lnTo>
                    <a:pt x="0" y="5228"/>
                  </a:lnTo>
                  <a:cubicBezTo>
                    <a:pt x="0" y="5607"/>
                    <a:pt x="310" y="5916"/>
                    <a:pt x="722" y="5916"/>
                  </a:cubicBezTo>
                  <a:lnTo>
                    <a:pt x="1273" y="5916"/>
                  </a:lnTo>
                  <a:lnTo>
                    <a:pt x="1273" y="5641"/>
                  </a:lnTo>
                  <a:cubicBezTo>
                    <a:pt x="1376" y="5538"/>
                    <a:pt x="1410" y="5366"/>
                    <a:pt x="1410" y="5228"/>
                  </a:cubicBezTo>
                  <a:lnTo>
                    <a:pt x="1410" y="723"/>
                  </a:lnTo>
                  <a:cubicBezTo>
                    <a:pt x="1410" y="551"/>
                    <a:pt x="1376" y="414"/>
                    <a:pt x="1273" y="276"/>
                  </a:cubicBezTo>
                  <a:lnTo>
                    <a:pt x="12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7609792" y="1637178"/>
              <a:ext cx="23461" cy="96066"/>
            </a:xfrm>
            <a:custGeom>
              <a:rect b="b" l="l" r="r" t="t"/>
              <a:pathLst>
                <a:path extrusionOk="0" h="5917" w="1445">
                  <a:moveTo>
                    <a:pt x="723" y="1"/>
                  </a:moveTo>
                  <a:cubicBezTo>
                    <a:pt x="344" y="1"/>
                    <a:pt x="0" y="310"/>
                    <a:pt x="0" y="723"/>
                  </a:cubicBezTo>
                  <a:lnTo>
                    <a:pt x="0" y="5228"/>
                  </a:lnTo>
                  <a:cubicBezTo>
                    <a:pt x="0" y="5607"/>
                    <a:pt x="344" y="5916"/>
                    <a:pt x="723" y="5916"/>
                  </a:cubicBezTo>
                  <a:cubicBezTo>
                    <a:pt x="1101" y="5916"/>
                    <a:pt x="1445" y="5607"/>
                    <a:pt x="1410" y="5228"/>
                  </a:cubicBezTo>
                  <a:lnTo>
                    <a:pt x="1410" y="723"/>
                  </a:lnTo>
                  <a:cubicBezTo>
                    <a:pt x="1410" y="310"/>
                    <a:pt x="1101" y="1"/>
                    <a:pt x="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6466800" y="1285968"/>
              <a:ext cx="1116755" cy="2264227"/>
            </a:xfrm>
            <a:custGeom>
              <a:rect b="b" l="l" r="r" t="t"/>
              <a:pathLst>
                <a:path extrusionOk="0" h="139460" w="68784">
                  <a:moveTo>
                    <a:pt x="4746" y="0"/>
                  </a:moveTo>
                  <a:cubicBezTo>
                    <a:pt x="2133" y="0"/>
                    <a:pt x="0" y="2133"/>
                    <a:pt x="0" y="4746"/>
                  </a:cubicBezTo>
                  <a:lnTo>
                    <a:pt x="0" y="134714"/>
                  </a:lnTo>
                  <a:cubicBezTo>
                    <a:pt x="0" y="137327"/>
                    <a:pt x="2133" y="139460"/>
                    <a:pt x="4746" y="139460"/>
                  </a:cubicBezTo>
                  <a:lnTo>
                    <a:pt x="64038" y="139460"/>
                  </a:lnTo>
                  <a:cubicBezTo>
                    <a:pt x="66652" y="139460"/>
                    <a:pt x="68784" y="137327"/>
                    <a:pt x="68784" y="134714"/>
                  </a:cubicBezTo>
                  <a:lnTo>
                    <a:pt x="68784" y="4746"/>
                  </a:lnTo>
                  <a:cubicBezTo>
                    <a:pt x="68784" y="2133"/>
                    <a:pt x="66652" y="0"/>
                    <a:pt x="6403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6534775" y="1355500"/>
              <a:ext cx="980728" cy="2125186"/>
            </a:xfrm>
            <a:custGeom>
              <a:rect b="b" l="l" r="r" t="t"/>
              <a:pathLst>
                <a:path extrusionOk="0" h="135470" w="65208">
                  <a:moveTo>
                    <a:pt x="3474" y="0"/>
                  </a:moveTo>
                  <a:cubicBezTo>
                    <a:pt x="1548" y="0"/>
                    <a:pt x="1" y="1548"/>
                    <a:pt x="1" y="3474"/>
                  </a:cubicBezTo>
                  <a:lnTo>
                    <a:pt x="1" y="131996"/>
                  </a:lnTo>
                  <a:cubicBezTo>
                    <a:pt x="1" y="133922"/>
                    <a:pt x="1548" y="135470"/>
                    <a:pt x="3474" y="135470"/>
                  </a:cubicBezTo>
                  <a:lnTo>
                    <a:pt x="61734" y="135470"/>
                  </a:lnTo>
                  <a:cubicBezTo>
                    <a:pt x="63660" y="135470"/>
                    <a:pt x="65208" y="133922"/>
                    <a:pt x="65208" y="131996"/>
                  </a:cubicBezTo>
                  <a:lnTo>
                    <a:pt x="65208" y="3474"/>
                  </a:lnTo>
                  <a:cubicBezTo>
                    <a:pt x="65208" y="1548"/>
                    <a:pt x="63660" y="0"/>
                    <a:pt x="617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6622425" y="2274725"/>
              <a:ext cx="805500" cy="1158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6622422" y="1868199"/>
              <a:ext cx="260215" cy="241674"/>
            </a:xfrm>
            <a:custGeom>
              <a:rect b="b" l="l" r="r" t="t"/>
              <a:pathLst>
                <a:path extrusionOk="0" h="14886" w="16028">
                  <a:moveTo>
                    <a:pt x="7948" y="0"/>
                  </a:moveTo>
                  <a:cubicBezTo>
                    <a:pt x="4377" y="0"/>
                    <a:pt x="1241" y="2618"/>
                    <a:pt x="654" y="6261"/>
                  </a:cubicBezTo>
                  <a:cubicBezTo>
                    <a:pt x="1" y="10319"/>
                    <a:pt x="2752" y="14137"/>
                    <a:pt x="6810" y="14790"/>
                  </a:cubicBezTo>
                  <a:cubicBezTo>
                    <a:pt x="7212" y="14855"/>
                    <a:pt x="7611" y="14886"/>
                    <a:pt x="8005" y="14886"/>
                  </a:cubicBezTo>
                  <a:cubicBezTo>
                    <a:pt x="11594" y="14886"/>
                    <a:pt x="14754" y="12290"/>
                    <a:pt x="15374" y="8634"/>
                  </a:cubicBezTo>
                  <a:cubicBezTo>
                    <a:pt x="16027" y="4576"/>
                    <a:pt x="13242" y="758"/>
                    <a:pt x="9183" y="105"/>
                  </a:cubicBezTo>
                  <a:cubicBezTo>
                    <a:pt x="8768" y="34"/>
                    <a:pt x="8355" y="0"/>
                    <a:pt x="79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p:nvPr/>
          </p:nvSpPr>
          <p:spPr>
            <a:xfrm>
              <a:off x="6738725" y="1314324"/>
              <a:ext cx="572884" cy="110578"/>
            </a:xfrm>
            <a:custGeom>
              <a:rect b="b" l="l" r="r" t="t"/>
              <a:pathLst>
                <a:path extrusionOk="0" h="5331" w="35287">
                  <a:moveTo>
                    <a:pt x="0" y="0"/>
                  </a:moveTo>
                  <a:lnTo>
                    <a:pt x="2064" y="3955"/>
                  </a:lnTo>
                  <a:cubicBezTo>
                    <a:pt x="2511" y="4781"/>
                    <a:pt x="3405" y="5331"/>
                    <a:pt x="4368" y="5331"/>
                  </a:cubicBezTo>
                  <a:lnTo>
                    <a:pt x="30918" y="5331"/>
                  </a:lnTo>
                  <a:cubicBezTo>
                    <a:pt x="31881" y="5331"/>
                    <a:pt x="32775" y="4781"/>
                    <a:pt x="33223" y="3955"/>
                  </a:cubicBezTo>
                  <a:lnTo>
                    <a:pt x="3528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6863795" y="1360468"/>
              <a:ext cx="322752" cy="16"/>
            </a:xfrm>
            <a:custGeom>
              <a:rect b="b" l="l" r="r" t="t"/>
              <a:pathLst>
                <a:path extrusionOk="0" fill="none" h="1" w="19880">
                  <a:moveTo>
                    <a:pt x="1" y="1"/>
                  </a:moveTo>
                  <a:lnTo>
                    <a:pt x="19879" y="1"/>
                  </a:lnTo>
                </a:path>
              </a:pathLst>
            </a:custGeom>
            <a:noFill/>
            <a:ln cap="rnd" cmpd="sng" w="21500">
              <a:solidFill>
                <a:schemeClr val="lt2"/>
              </a:solidFill>
              <a:prstDash val="solid"/>
              <a:miter lim="3439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32"/>
            <p:cNvCxnSpPr/>
            <p:nvPr/>
          </p:nvCxnSpPr>
          <p:spPr>
            <a:xfrm>
              <a:off x="6622423" y="1622400"/>
              <a:ext cx="805500" cy="0"/>
            </a:xfrm>
            <a:prstGeom prst="straightConnector1">
              <a:avLst/>
            </a:prstGeom>
            <a:noFill/>
            <a:ln cap="flat" cmpd="sng" w="19050">
              <a:solidFill>
                <a:schemeClr val="accent1"/>
              </a:solidFill>
              <a:prstDash val="solid"/>
              <a:round/>
              <a:headEnd len="med" w="med" type="none"/>
              <a:tailEnd len="med" w="med" type="none"/>
            </a:ln>
          </p:spPr>
        </p:cxnSp>
        <p:cxnSp>
          <p:nvCxnSpPr>
            <p:cNvPr id="281" name="Google Shape;281;p32"/>
            <p:cNvCxnSpPr/>
            <p:nvPr/>
          </p:nvCxnSpPr>
          <p:spPr>
            <a:xfrm>
              <a:off x="6622423" y="1745300"/>
              <a:ext cx="805500" cy="0"/>
            </a:xfrm>
            <a:prstGeom prst="straightConnector1">
              <a:avLst/>
            </a:prstGeom>
            <a:noFill/>
            <a:ln cap="flat" cmpd="sng" w="19050">
              <a:solidFill>
                <a:schemeClr val="accent1"/>
              </a:solidFill>
              <a:prstDash val="solid"/>
              <a:round/>
              <a:headEnd len="med" w="med" type="none"/>
              <a:tailEnd len="med" w="med" type="none"/>
            </a:ln>
          </p:spPr>
        </p:cxnSp>
        <p:cxnSp>
          <p:nvCxnSpPr>
            <p:cNvPr id="282" name="Google Shape;282;p32"/>
            <p:cNvCxnSpPr/>
            <p:nvPr/>
          </p:nvCxnSpPr>
          <p:spPr>
            <a:xfrm>
              <a:off x="6980925" y="1989036"/>
              <a:ext cx="447000" cy="0"/>
            </a:xfrm>
            <a:prstGeom prst="straightConnector1">
              <a:avLst/>
            </a:prstGeom>
            <a:noFill/>
            <a:ln cap="flat" cmpd="sng" w="19050">
              <a:solidFill>
                <a:schemeClr val="accent1"/>
              </a:solidFill>
              <a:prstDash val="solid"/>
              <a:round/>
              <a:headEnd len="med" w="med" type="none"/>
              <a:tailEnd len="med" w="med" type="none"/>
            </a:ln>
          </p:spPr>
        </p:cxnSp>
        <p:cxnSp>
          <p:nvCxnSpPr>
            <p:cNvPr id="283" name="Google Shape;283;p32"/>
            <p:cNvCxnSpPr/>
            <p:nvPr/>
          </p:nvCxnSpPr>
          <p:spPr>
            <a:xfrm>
              <a:off x="6980925" y="1868200"/>
              <a:ext cx="447000" cy="0"/>
            </a:xfrm>
            <a:prstGeom prst="straightConnector1">
              <a:avLst/>
            </a:prstGeom>
            <a:noFill/>
            <a:ln cap="flat" cmpd="sng" w="19050">
              <a:solidFill>
                <a:schemeClr val="accent1"/>
              </a:solidFill>
              <a:prstDash val="solid"/>
              <a:round/>
              <a:headEnd len="med" w="med" type="none"/>
              <a:tailEnd len="med" w="med" type="none"/>
            </a:ln>
          </p:spPr>
        </p:cxnSp>
        <p:cxnSp>
          <p:nvCxnSpPr>
            <p:cNvPr id="284" name="Google Shape;284;p32"/>
            <p:cNvCxnSpPr/>
            <p:nvPr/>
          </p:nvCxnSpPr>
          <p:spPr>
            <a:xfrm>
              <a:off x="6980925" y="2114000"/>
              <a:ext cx="447000" cy="0"/>
            </a:xfrm>
            <a:prstGeom prst="straightConnector1">
              <a:avLst/>
            </a:prstGeom>
            <a:noFill/>
            <a:ln cap="flat" cmpd="sng" w="19050">
              <a:solidFill>
                <a:schemeClr val="accent1"/>
              </a:solidFill>
              <a:prstDash val="solid"/>
              <a:round/>
              <a:headEnd len="med" w="med" type="none"/>
              <a:tailEnd len="med" w="med" type="none"/>
            </a:ln>
          </p:spPr>
        </p:cxnSp>
      </p:grpSp>
      <p:sp>
        <p:nvSpPr>
          <p:cNvPr id="285" name="Google Shape;285;p32"/>
          <p:cNvSpPr/>
          <p:nvPr/>
        </p:nvSpPr>
        <p:spPr>
          <a:xfrm>
            <a:off x="7515500" y="-1188125"/>
            <a:ext cx="2810100" cy="28101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7992250" y="-711375"/>
            <a:ext cx="1856700" cy="1856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32"/>
          <p:cNvGrpSpPr/>
          <p:nvPr/>
        </p:nvGrpSpPr>
        <p:grpSpPr>
          <a:xfrm>
            <a:off x="5687000" y="1465194"/>
            <a:ext cx="1075744" cy="2388129"/>
            <a:chOff x="5687000" y="1465194"/>
            <a:chExt cx="1075744" cy="2388129"/>
          </a:xfrm>
        </p:grpSpPr>
        <p:sp>
          <p:nvSpPr>
            <p:cNvPr id="288" name="Google Shape;288;p32"/>
            <p:cNvSpPr/>
            <p:nvPr/>
          </p:nvSpPr>
          <p:spPr>
            <a:xfrm>
              <a:off x="5687000" y="3681899"/>
              <a:ext cx="1058650" cy="171423"/>
            </a:xfrm>
            <a:custGeom>
              <a:rect b="b" l="l" r="r" t="t"/>
              <a:pathLst>
                <a:path extrusionOk="0" h="13036" w="48115">
                  <a:moveTo>
                    <a:pt x="24040" y="1"/>
                  </a:moveTo>
                  <a:cubicBezTo>
                    <a:pt x="10765" y="1"/>
                    <a:pt x="1" y="2924"/>
                    <a:pt x="1" y="6501"/>
                  </a:cubicBezTo>
                  <a:cubicBezTo>
                    <a:pt x="1" y="10112"/>
                    <a:pt x="10765" y="13035"/>
                    <a:pt x="24040" y="13035"/>
                  </a:cubicBezTo>
                  <a:cubicBezTo>
                    <a:pt x="37350" y="13035"/>
                    <a:pt x="48115" y="10112"/>
                    <a:pt x="48115" y="6501"/>
                  </a:cubicBezTo>
                  <a:cubicBezTo>
                    <a:pt x="48115" y="2924"/>
                    <a:pt x="37350" y="1"/>
                    <a:pt x="24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5859846" y="2418358"/>
              <a:ext cx="480771" cy="1280654"/>
            </a:xfrm>
            <a:custGeom>
              <a:rect b="b" l="l" r="r" t="t"/>
              <a:pathLst>
                <a:path extrusionOk="0" h="78879" w="29612">
                  <a:moveTo>
                    <a:pt x="25244" y="0"/>
                  </a:moveTo>
                  <a:lnTo>
                    <a:pt x="3921" y="69"/>
                  </a:lnTo>
                  <a:cubicBezTo>
                    <a:pt x="3921" y="69"/>
                    <a:pt x="0" y="8667"/>
                    <a:pt x="5056" y="18159"/>
                  </a:cubicBezTo>
                  <a:cubicBezTo>
                    <a:pt x="5056" y="18159"/>
                    <a:pt x="8495" y="60255"/>
                    <a:pt x="7979" y="74046"/>
                  </a:cubicBezTo>
                  <a:cubicBezTo>
                    <a:pt x="7979" y="74046"/>
                    <a:pt x="9224" y="74975"/>
                    <a:pt x="11430" y="74975"/>
                  </a:cubicBezTo>
                  <a:cubicBezTo>
                    <a:pt x="12134" y="74975"/>
                    <a:pt x="12936" y="74880"/>
                    <a:pt x="13826" y="74631"/>
                  </a:cubicBezTo>
                  <a:lnTo>
                    <a:pt x="16921" y="35974"/>
                  </a:lnTo>
                  <a:cubicBezTo>
                    <a:pt x="16921" y="35974"/>
                    <a:pt x="20636" y="74871"/>
                    <a:pt x="21048" y="78723"/>
                  </a:cubicBezTo>
                  <a:cubicBezTo>
                    <a:pt x="21048" y="78723"/>
                    <a:pt x="21904" y="78879"/>
                    <a:pt x="23020" y="78879"/>
                  </a:cubicBezTo>
                  <a:cubicBezTo>
                    <a:pt x="24364" y="78879"/>
                    <a:pt x="26083" y="78653"/>
                    <a:pt x="27136" y="77657"/>
                  </a:cubicBezTo>
                  <a:cubicBezTo>
                    <a:pt x="27136" y="77657"/>
                    <a:pt x="29612" y="23215"/>
                    <a:pt x="25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6035727" y="2607081"/>
              <a:ext cx="98859" cy="395355"/>
            </a:xfrm>
            <a:custGeom>
              <a:rect b="b" l="l" r="r" t="t"/>
              <a:pathLst>
                <a:path extrusionOk="0" h="24351" w="6089">
                  <a:moveTo>
                    <a:pt x="35" y="1"/>
                  </a:moveTo>
                  <a:cubicBezTo>
                    <a:pt x="35" y="1"/>
                    <a:pt x="1" y="5675"/>
                    <a:pt x="1617" y="7636"/>
                  </a:cubicBezTo>
                  <a:cubicBezTo>
                    <a:pt x="3199" y="9596"/>
                    <a:pt x="6088" y="24350"/>
                    <a:pt x="6088" y="24350"/>
                  </a:cubicBezTo>
                  <a:lnTo>
                    <a:pt x="4369" y="7808"/>
                  </a:lnTo>
                  <a:cubicBezTo>
                    <a:pt x="4369" y="7808"/>
                    <a:pt x="1101" y="5022"/>
                    <a:pt x="35"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5987150" y="3433477"/>
              <a:ext cx="112253" cy="171433"/>
            </a:xfrm>
            <a:custGeom>
              <a:rect b="b" l="l" r="r" t="t"/>
              <a:pathLst>
                <a:path extrusionOk="0" h="10559" w="6914">
                  <a:moveTo>
                    <a:pt x="1" y="1"/>
                  </a:moveTo>
                  <a:lnTo>
                    <a:pt x="1" y="1"/>
                  </a:lnTo>
                  <a:cubicBezTo>
                    <a:pt x="173" y="4093"/>
                    <a:pt x="242" y="7704"/>
                    <a:pt x="173" y="10456"/>
                  </a:cubicBezTo>
                  <a:lnTo>
                    <a:pt x="6088" y="10559"/>
                  </a:lnTo>
                  <a:lnTo>
                    <a:pt x="6914" y="379"/>
                  </a:lnTo>
                  <a:lnTo>
                    <a:pt x="6914" y="379"/>
                  </a:lnTo>
                  <a:cubicBezTo>
                    <a:pt x="5985" y="855"/>
                    <a:pt x="5023" y="1031"/>
                    <a:pt x="4110" y="1031"/>
                  </a:cubicBezTo>
                  <a:cubicBezTo>
                    <a:pt x="2385" y="1031"/>
                    <a:pt x="833" y="40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6179234" y="3464747"/>
              <a:ext cx="127888" cy="112253"/>
            </a:xfrm>
            <a:custGeom>
              <a:rect b="b" l="l" r="r" t="t"/>
              <a:pathLst>
                <a:path extrusionOk="0" h="6914" w="7877">
                  <a:moveTo>
                    <a:pt x="7876" y="1"/>
                  </a:moveTo>
                  <a:cubicBezTo>
                    <a:pt x="6350" y="521"/>
                    <a:pt x="4807" y="689"/>
                    <a:pt x="3448" y="689"/>
                  </a:cubicBezTo>
                  <a:cubicBezTo>
                    <a:pt x="2020" y="689"/>
                    <a:pt x="793" y="503"/>
                    <a:pt x="1" y="345"/>
                  </a:cubicBezTo>
                  <a:lnTo>
                    <a:pt x="1" y="345"/>
                  </a:lnTo>
                  <a:cubicBezTo>
                    <a:pt x="207" y="2511"/>
                    <a:pt x="413" y="4540"/>
                    <a:pt x="585" y="6363"/>
                  </a:cubicBezTo>
                  <a:lnTo>
                    <a:pt x="3130" y="6913"/>
                  </a:lnTo>
                  <a:lnTo>
                    <a:pt x="7739" y="5400"/>
                  </a:lnTo>
                  <a:cubicBezTo>
                    <a:pt x="7808" y="3784"/>
                    <a:pt x="7842" y="1995"/>
                    <a:pt x="7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5964826" y="3620528"/>
              <a:ext cx="254624" cy="125826"/>
            </a:xfrm>
            <a:custGeom>
              <a:rect b="b" l="l" r="r" t="t"/>
              <a:pathLst>
                <a:path extrusionOk="0" h="7750" w="15683">
                  <a:moveTo>
                    <a:pt x="1513" y="1"/>
                  </a:moveTo>
                  <a:cubicBezTo>
                    <a:pt x="1513" y="1"/>
                    <a:pt x="0" y="3956"/>
                    <a:pt x="378" y="7602"/>
                  </a:cubicBezTo>
                  <a:cubicBezTo>
                    <a:pt x="378" y="7602"/>
                    <a:pt x="1402" y="7749"/>
                    <a:pt x="3012" y="7749"/>
                  </a:cubicBezTo>
                  <a:cubicBezTo>
                    <a:pt x="6001" y="7749"/>
                    <a:pt x="11011" y="7240"/>
                    <a:pt x="15236" y="4334"/>
                  </a:cubicBezTo>
                  <a:cubicBezTo>
                    <a:pt x="15683" y="4025"/>
                    <a:pt x="15545" y="3337"/>
                    <a:pt x="14995" y="3234"/>
                  </a:cubicBezTo>
                  <a:cubicBezTo>
                    <a:pt x="13207" y="2821"/>
                    <a:pt x="9871" y="1961"/>
                    <a:pt x="7360" y="586"/>
                  </a:cubicBezTo>
                  <a:lnTo>
                    <a:pt x="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a:off x="5978772" y="3466988"/>
              <a:ext cx="139059" cy="220010"/>
            </a:xfrm>
            <a:custGeom>
              <a:rect b="b" l="l" r="r" t="t"/>
              <a:pathLst>
                <a:path extrusionOk="0" h="13551" w="8565">
                  <a:moveTo>
                    <a:pt x="586" y="0"/>
                  </a:moveTo>
                  <a:cubicBezTo>
                    <a:pt x="723" y="3783"/>
                    <a:pt x="758" y="7051"/>
                    <a:pt x="654" y="9458"/>
                  </a:cubicBezTo>
                  <a:cubicBezTo>
                    <a:pt x="654" y="9458"/>
                    <a:pt x="310" y="10352"/>
                    <a:pt x="1" y="11693"/>
                  </a:cubicBezTo>
                  <a:cubicBezTo>
                    <a:pt x="1136" y="11797"/>
                    <a:pt x="3853" y="12175"/>
                    <a:pt x="5469" y="13551"/>
                  </a:cubicBezTo>
                  <a:cubicBezTo>
                    <a:pt x="5469" y="13551"/>
                    <a:pt x="5480" y="13551"/>
                    <a:pt x="5499" y="13551"/>
                  </a:cubicBezTo>
                  <a:cubicBezTo>
                    <a:pt x="5743" y="13551"/>
                    <a:pt x="7414" y="13521"/>
                    <a:pt x="8083" y="12725"/>
                  </a:cubicBezTo>
                  <a:cubicBezTo>
                    <a:pt x="8083" y="12725"/>
                    <a:pt x="8152" y="11865"/>
                    <a:pt x="8564" y="11006"/>
                  </a:cubicBezTo>
                  <a:cubicBezTo>
                    <a:pt x="7842" y="10730"/>
                    <a:pt x="7154" y="10387"/>
                    <a:pt x="6501" y="10043"/>
                  </a:cubicBezTo>
                  <a:lnTo>
                    <a:pt x="7292" y="0"/>
                  </a:lnTo>
                  <a:lnTo>
                    <a:pt x="7292" y="0"/>
                  </a:lnTo>
                  <a:cubicBezTo>
                    <a:pt x="6535" y="711"/>
                    <a:pt x="5538" y="948"/>
                    <a:pt x="4544" y="948"/>
                  </a:cubicBezTo>
                  <a:cubicBezTo>
                    <a:pt x="2557" y="948"/>
                    <a:pt x="586" y="0"/>
                    <a:pt x="586"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5884410" y="1819862"/>
              <a:ext cx="878334" cy="641585"/>
            </a:xfrm>
            <a:custGeom>
              <a:rect b="b" l="l" r="r" t="t"/>
              <a:pathLst>
                <a:path extrusionOk="0" h="39517" w="54099">
                  <a:moveTo>
                    <a:pt x="9495" y="0"/>
                  </a:moveTo>
                  <a:cubicBezTo>
                    <a:pt x="6695" y="0"/>
                    <a:pt x="3914" y="680"/>
                    <a:pt x="1686" y="2265"/>
                  </a:cubicBezTo>
                  <a:cubicBezTo>
                    <a:pt x="1136" y="2643"/>
                    <a:pt x="792" y="3228"/>
                    <a:pt x="654" y="3881"/>
                  </a:cubicBezTo>
                  <a:cubicBezTo>
                    <a:pt x="1" y="7320"/>
                    <a:pt x="345" y="10863"/>
                    <a:pt x="964" y="14302"/>
                  </a:cubicBezTo>
                  <a:cubicBezTo>
                    <a:pt x="1652" y="18051"/>
                    <a:pt x="2718" y="21765"/>
                    <a:pt x="3234" y="25548"/>
                  </a:cubicBezTo>
                  <a:cubicBezTo>
                    <a:pt x="3749" y="29366"/>
                    <a:pt x="3853" y="33390"/>
                    <a:pt x="2408" y="36932"/>
                  </a:cubicBezTo>
                  <a:cubicBezTo>
                    <a:pt x="5618" y="38664"/>
                    <a:pt x="9264" y="39516"/>
                    <a:pt x="12920" y="39516"/>
                  </a:cubicBezTo>
                  <a:cubicBezTo>
                    <a:pt x="16667" y="39516"/>
                    <a:pt x="20424" y="38621"/>
                    <a:pt x="23731" y="36863"/>
                  </a:cubicBezTo>
                  <a:cubicBezTo>
                    <a:pt x="22802" y="32289"/>
                    <a:pt x="23043" y="27302"/>
                    <a:pt x="24075" y="22762"/>
                  </a:cubicBezTo>
                  <a:cubicBezTo>
                    <a:pt x="25347" y="24104"/>
                    <a:pt x="26998" y="25720"/>
                    <a:pt x="29062" y="27818"/>
                  </a:cubicBezTo>
                  <a:cubicBezTo>
                    <a:pt x="29633" y="28370"/>
                    <a:pt x="30453" y="28662"/>
                    <a:pt x="31269" y="28662"/>
                  </a:cubicBezTo>
                  <a:cubicBezTo>
                    <a:pt x="31877" y="28662"/>
                    <a:pt x="32483" y="28500"/>
                    <a:pt x="32982" y="28162"/>
                  </a:cubicBezTo>
                  <a:cubicBezTo>
                    <a:pt x="37866" y="24826"/>
                    <a:pt x="42268" y="21559"/>
                    <a:pt x="47186" y="18257"/>
                  </a:cubicBezTo>
                  <a:cubicBezTo>
                    <a:pt x="47605" y="18536"/>
                    <a:pt x="48251" y="18612"/>
                    <a:pt x="48792" y="18612"/>
                  </a:cubicBezTo>
                  <a:cubicBezTo>
                    <a:pt x="48917" y="18612"/>
                    <a:pt x="49037" y="18608"/>
                    <a:pt x="49147" y="18601"/>
                  </a:cubicBezTo>
                  <a:cubicBezTo>
                    <a:pt x="49834" y="18532"/>
                    <a:pt x="50522" y="18360"/>
                    <a:pt x="51141" y="18085"/>
                  </a:cubicBezTo>
                  <a:cubicBezTo>
                    <a:pt x="51657" y="17844"/>
                    <a:pt x="52139" y="17569"/>
                    <a:pt x="52551" y="17260"/>
                  </a:cubicBezTo>
                  <a:cubicBezTo>
                    <a:pt x="52792" y="17088"/>
                    <a:pt x="52998" y="16916"/>
                    <a:pt x="53205" y="16709"/>
                  </a:cubicBezTo>
                  <a:cubicBezTo>
                    <a:pt x="53274" y="16641"/>
                    <a:pt x="53721" y="16262"/>
                    <a:pt x="53721" y="16159"/>
                  </a:cubicBezTo>
                  <a:cubicBezTo>
                    <a:pt x="53411" y="14336"/>
                    <a:pt x="52242" y="12651"/>
                    <a:pt x="50935" y="11310"/>
                  </a:cubicBezTo>
                  <a:cubicBezTo>
                    <a:pt x="51829" y="10347"/>
                    <a:pt x="52723" y="9350"/>
                    <a:pt x="53617" y="8387"/>
                  </a:cubicBezTo>
                  <a:cubicBezTo>
                    <a:pt x="53858" y="8146"/>
                    <a:pt x="54099" y="7733"/>
                    <a:pt x="53824" y="7492"/>
                  </a:cubicBezTo>
                  <a:cubicBezTo>
                    <a:pt x="53751" y="7434"/>
                    <a:pt x="53666" y="7413"/>
                    <a:pt x="53577" y="7413"/>
                  </a:cubicBezTo>
                  <a:cubicBezTo>
                    <a:pt x="53455" y="7413"/>
                    <a:pt x="53324" y="7453"/>
                    <a:pt x="53205" y="7492"/>
                  </a:cubicBezTo>
                  <a:cubicBezTo>
                    <a:pt x="50694" y="8455"/>
                    <a:pt x="48459" y="10244"/>
                    <a:pt x="46808" y="12376"/>
                  </a:cubicBezTo>
                  <a:cubicBezTo>
                    <a:pt x="46705" y="11654"/>
                    <a:pt x="46567" y="10932"/>
                    <a:pt x="46430" y="10209"/>
                  </a:cubicBezTo>
                  <a:cubicBezTo>
                    <a:pt x="46430" y="10072"/>
                    <a:pt x="46395" y="9969"/>
                    <a:pt x="46326" y="9866"/>
                  </a:cubicBezTo>
                  <a:cubicBezTo>
                    <a:pt x="46251" y="9805"/>
                    <a:pt x="46156" y="9778"/>
                    <a:pt x="46061" y="9778"/>
                  </a:cubicBezTo>
                  <a:cubicBezTo>
                    <a:pt x="45940" y="9778"/>
                    <a:pt x="45819" y="9823"/>
                    <a:pt x="45742" y="9900"/>
                  </a:cubicBezTo>
                  <a:cubicBezTo>
                    <a:pt x="45570" y="10037"/>
                    <a:pt x="45501" y="10244"/>
                    <a:pt x="45432" y="10450"/>
                  </a:cubicBezTo>
                  <a:cubicBezTo>
                    <a:pt x="44985" y="12032"/>
                    <a:pt x="44813" y="13580"/>
                    <a:pt x="45088" y="15231"/>
                  </a:cubicBezTo>
                  <a:cubicBezTo>
                    <a:pt x="40858" y="16847"/>
                    <a:pt x="36869" y="18463"/>
                    <a:pt x="32639" y="20080"/>
                  </a:cubicBezTo>
                  <a:cubicBezTo>
                    <a:pt x="29922" y="15678"/>
                    <a:pt x="27136" y="11207"/>
                    <a:pt x="24419" y="6805"/>
                  </a:cubicBezTo>
                  <a:cubicBezTo>
                    <a:pt x="22940" y="4432"/>
                    <a:pt x="20705" y="2643"/>
                    <a:pt x="18091" y="1715"/>
                  </a:cubicBezTo>
                  <a:cubicBezTo>
                    <a:pt x="16612" y="1233"/>
                    <a:pt x="15133" y="786"/>
                    <a:pt x="13620" y="477"/>
                  </a:cubicBezTo>
                  <a:cubicBezTo>
                    <a:pt x="12284" y="168"/>
                    <a:pt x="10887" y="0"/>
                    <a:pt x="94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6220002" y="2132464"/>
              <a:ext cx="55282" cy="285910"/>
            </a:xfrm>
            <a:custGeom>
              <a:rect b="b" l="l" r="r" t="t"/>
              <a:pathLst>
                <a:path extrusionOk="0" h="17610" w="3405">
                  <a:moveTo>
                    <a:pt x="0" y="0"/>
                  </a:moveTo>
                  <a:lnTo>
                    <a:pt x="0" y="0"/>
                  </a:lnTo>
                  <a:cubicBezTo>
                    <a:pt x="0" y="1"/>
                    <a:pt x="1169" y="3749"/>
                    <a:pt x="860" y="6260"/>
                  </a:cubicBezTo>
                  <a:cubicBezTo>
                    <a:pt x="585" y="8805"/>
                    <a:pt x="1135" y="15133"/>
                    <a:pt x="3061" y="17609"/>
                  </a:cubicBezTo>
                  <a:cubicBezTo>
                    <a:pt x="2132" y="13035"/>
                    <a:pt x="2373" y="8048"/>
                    <a:pt x="3405" y="3508"/>
                  </a:cubicBezTo>
                  <a:lnTo>
                    <a:pt x="0" y="0"/>
                  </a:ln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6036295" y="1540446"/>
              <a:ext cx="187067" cy="268100"/>
            </a:xfrm>
            <a:custGeom>
              <a:rect b="b" l="l" r="r" t="t"/>
              <a:pathLst>
                <a:path extrusionOk="0" h="16513" w="11522">
                  <a:moveTo>
                    <a:pt x="6769" y="0"/>
                  </a:moveTo>
                  <a:cubicBezTo>
                    <a:pt x="5890" y="0"/>
                    <a:pt x="5020" y="328"/>
                    <a:pt x="4265" y="800"/>
                  </a:cubicBezTo>
                  <a:cubicBezTo>
                    <a:pt x="1651" y="2348"/>
                    <a:pt x="0" y="5374"/>
                    <a:pt x="103" y="8435"/>
                  </a:cubicBezTo>
                  <a:cubicBezTo>
                    <a:pt x="207" y="11462"/>
                    <a:pt x="2029" y="14385"/>
                    <a:pt x="4746" y="15761"/>
                  </a:cubicBezTo>
                  <a:cubicBezTo>
                    <a:pt x="5615" y="16222"/>
                    <a:pt x="6592" y="16512"/>
                    <a:pt x="7574" y="16512"/>
                  </a:cubicBezTo>
                  <a:cubicBezTo>
                    <a:pt x="7835" y="16512"/>
                    <a:pt x="8097" y="16492"/>
                    <a:pt x="8357" y="16448"/>
                  </a:cubicBezTo>
                  <a:cubicBezTo>
                    <a:pt x="9561" y="16242"/>
                    <a:pt x="10731" y="15417"/>
                    <a:pt x="11143" y="14247"/>
                  </a:cubicBezTo>
                  <a:cubicBezTo>
                    <a:pt x="11522" y="13284"/>
                    <a:pt x="11350" y="12218"/>
                    <a:pt x="11143" y="11221"/>
                  </a:cubicBezTo>
                  <a:cubicBezTo>
                    <a:pt x="10731" y="8848"/>
                    <a:pt x="10111" y="6372"/>
                    <a:pt x="9905" y="3964"/>
                  </a:cubicBezTo>
                  <a:cubicBezTo>
                    <a:pt x="9768" y="2176"/>
                    <a:pt x="9183" y="215"/>
                    <a:pt x="7016" y="9"/>
                  </a:cubicBezTo>
                  <a:cubicBezTo>
                    <a:pt x="6934" y="3"/>
                    <a:pt x="6852" y="0"/>
                    <a:pt x="6769"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2"/>
            <p:cNvSpPr/>
            <p:nvPr/>
          </p:nvSpPr>
          <p:spPr>
            <a:xfrm>
              <a:off x="6037967" y="1581490"/>
              <a:ext cx="172553" cy="227056"/>
            </a:xfrm>
            <a:custGeom>
              <a:rect b="b" l="l" r="r" t="t"/>
              <a:pathLst>
                <a:path extrusionOk="0" h="13985" w="10628">
                  <a:moveTo>
                    <a:pt x="7122" y="0"/>
                  </a:moveTo>
                  <a:cubicBezTo>
                    <a:pt x="6864" y="0"/>
                    <a:pt x="6621" y="26"/>
                    <a:pt x="6432" y="95"/>
                  </a:cubicBezTo>
                  <a:cubicBezTo>
                    <a:pt x="5675" y="370"/>
                    <a:pt x="3096" y="1195"/>
                    <a:pt x="2270" y="1849"/>
                  </a:cubicBezTo>
                  <a:cubicBezTo>
                    <a:pt x="1548" y="2399"/>
                    <a:pt x="688" y="4016"/>
                    <a:pt x="0" y="5529"/>
                  </a:cubicBezTo>
                  <a:cubicBezTo>
                    <a:pt x="0" y="5666"/>
                    <a:pt x="0" y="5770"/>
                    <a:pt x="0" y="5907"/>
                  </a:cubicBezTo>
                  <a:cubicBezTo>
                    <a:pt x="104" y="8934"/>
                    <a:pt x="1926" y="11857"/>
                    <a:pt x="4643" y="13233"/>
                  </a:cubicBezTo>
                  <a:cubicBezTo>
                    <a:pt x="5512" y="13694"/>
                    <a:pt x="6489" y="13984"/>
                    <a:pt x="7471" y="13984"/>
                  </a:cubicBezTo>
                  <a:cubicBezTo>
                    <a:pt x="7732" y="13984"/>
                    <a:pt x="7994" y="13964"/>
                    <a:pt x="8254" y="13920"/>
                  </a:cubicBezTo>
                  <a:cubicBezTo>
                    <a:pt x="9183" y="13748"/>
                    <a:pt x="10077" y="13233"/>
                    <a:pt x="10628" y="12510"/>
                  </a:cubicBezTo>
                  <a:lnTo>
                    <a:pt x="10628" y="12510"/>
                  </a:lnTo>
                  <a:cubicBezTo>
                    <a:pt x="10605" y="12510"/>
                    <a:pt x="10184" y="12740"/>
                    <a:pt x="9336" y="12740"/>
                  </a:cubicBezTo>
                  <a:cubicBezTo>
                    <a:pt x="8912" y="12740"/>
                    <a:pt x="8381" y="12682"/>
                    <a:pt x="7739" y="12510"/>
                  </a:cubicBezTo>
                  <a:cubicBezTo>
                    <a:pt x="5744" y="11960"/>
                    <a:pt x="5056" y="7352"/>
                    <a:pt x="6948" y="5735"/>
                  </a:cubicBezTo>
                  <a:cubicBezTo>
                    <a:pt x="8874" y="4119"/>
                    <a:pt x="9837" y="1849"/>
                    <a:pt x="9837" y="1849"/>
                  </a:cubicBezTo>
                  <a:lnTo>
                    <a:pt x="8805" y="232"/>
                  </a:lnTo>
                  <a:cubicBezTo>
                    <a:pt x="8805" y="232"/>
                    <a:pt x="7896" y="0"/>
                    <a:pt x="7122" y="0"/>
                  </a:cubicBezTo>
                  <a:close/>
                </a:path>
              </a:pathLst>
            </a:custGeom>
            <a:solidFill>
              <a:srgbClr val="FFB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5898925" y="1465194"/>
              <a:ext cx="329471" cy="460298"/>
            </a:xfrm>
            <a:custGeom>
              <a:rect b="b" l="l" r="r" t="t"/>
              <a:pathLst>
                <a:path extrusionOk="0" h="28351" w="20293">
                  <a:moveTo>
                    <a:pt x="14408" y="0"/>
                  </a:moveTo>
                  <a:cubicBezTo>
                    <a:pt x="14026" y="0"/>
                    <a:pt x="13646" y="35"/>
                    <a:pt x="13276" y="104"/>
                  </a:cubicBezTo>
                  <a:cubicBezTo>
                    <a:pt x="11075" y="517"/>
                    <a:pt x="9184" y="1961"/>
                    <a:pt x="7739" y="3681"/>
                  </a:cubicBezTo>
                  <a:cubicBezTo>
                    <a:pt x="7672" y="3678"/>
                    <a:pt x="7606" y="3677"/>
                    <a:pt x="7539" y="3677"/>
                  </a:cubicBezTo>
                  <a:cubicBezTo>
                    <a:pt x="6022" y="3677"/>
                    <a:pt x="4499" y="4420"/>
                    <a:pt x="3543" y="5573"/>
                  </a:cubicBezTo>
                  <a:cubicBezTo>
                    <a:pt x="2546" y="6776"/>
                    <a:pt x="1961" y="8255"/>
                    <a:pt x="1549" y="9768"/>
                  </a:cubicBezTo>
                  <a:cubicBezTo>
                    <a:pt x="1" y="15099"/>
                    <a:pt x="70" y="20877"/>
                    <a:pt x="1720" y="26139"/>
                  </a:cubicBezTo>
                  <a:cubicBezTo>
                    <a:pt x="3975" y="27790"/>
                    <a:pt x="6458" y="28350"/>
                    <a:pt x="9061" y="28350"/>
                  </a:cubicBezTo>
                  <a:cubicBezTo>
                    <a:pt x="11502" y="28350"/>
                    <a:pt x="14049" y="27858"/>
                    <a:pt x="16612" y="27308"/>
                  </a:cubicBezTo>
                  <a:cubicBezTo>
                    <a:pt x="14170" y="22287"/>
                    <a:pt x="13689" y="18917"/>
                    <a:pt x="13311" y="13345"/>
                  </a:cubicBezTo>
                  <a:cubicBezTo>
                    <a:pt x="15202" y="12073"/>
                    <a:pt x="17197" y="10766"/>
                    <a:pt x="18504" y="8909"/>
                  </a:cubicBezTo>
                  <a:cubicBezTo>
                    <a:pt x="19776" y="7017"/>
                    <a:pt x="20292" y="4403"/>
                    <a:pt x="19157" y="2443"/>
                  </a:cubicBezTo>
                  <a:cubicBezTo>
                    <a:pt x="18213" y="841"/>
                    <a:pt x="16294" y="0"/>
                    <a:pt x="14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2"/>
            <p:cNvSpPr/>
            <p:nvPr/>
          </p:nvSpPr>
          <p:spPr>
            <a:xfrm>
              <a:off x="5931884" y="1561666"/>
              <a:ext cx="249039" cy="90059"/>
            </a:xfrm>
            <a:custGeom>
              <a:rect b="b" l="l" r="r" t="t"/>
              <a:pathLst>
                <a:path extrusionOk="0" h="5547" w="15339">
                  <a:moveTo>
                    <a:pt x="2255" y="1"/>
                  </a:moveTo>
                  <a:cubicBezTo>
                    <a:pt x="1834" y="1"/>
                    <a:pt x="1381" y="154"/>
                    <a:pt x="963" y="353"/>
                  </a:cubicBezTo>
                  <a:cubicBezTo>
                    <a:pt x="585" y="938"/>
                    <a:pt x="275" y="1591"/>
                    <a:pt x="0" y="2279"/>
                  </a:cubicBezTo>
                  <a:cubicBezTo>
                    <a:pt x="246" y="2245"/>
                    <a:pt x="493" y="2228"/>
                    <a:pt x="740" y="2228"/>
                  </a:cubicBezTo>
                  <a:cubicBezTo>
                    <a:pt x="1495" y="2228"/>
                    <a:pt x="2241" y="2389"/>
                    <a:pt x="2889" y="2726"/>
                  </a:cubicBezTo>
                  <a:cubicBezTo>
                    <a:pt x="3336" y="2932"/>
                    <a:pt x="3714" y="3207"/>
                    <a:pt x="4196" y="3311"/>
                  </a:cubicBezTo>
                  <a:cubicBezTo>
                    <a:pt x="4371" y="3358"/>
                    <a:pt x="4548" y="3376"/>
                    <a:pt x="4728" y="3376"/>
                  </a:cubicBezTo>
                  <a:cubicBezTo>
                    <a:pt x="5330" y="3376"/>
                    <a:pt x="5953" y="3172"/>
                    <a:pt x="6567" y="3172"/>
                  </a:cubicBezTo>
                  <a:cubicBezTo>
                    <a:pt x="6706" y="3172"/>
                    <a:pt x="6844" y="3182"/>
                    <a:pt x="6982" y="3207"/>
                  </a:cubicBezTo>
                  <a:cubicBezTo>
                    <a:pt x="8516" y="3514"/>
                    <a:pt x="9409" y="5546"/>
                    <a:pt x="10966" y="5546"/>
                  </a:cubicBezTo>
                  <a:cubicBezTo>
                    <a:pt x="10979" y="5546"/>
                    <a:pt x="10992" y="5546"/>
                    <a:pt x="11005" y="5546"/>
                  </a:cubicBezTo>
                  <a:cubicBezTo>
                    <a:pt x="11659" y="5546"/>
                    <a:pt x="12243" y="5168"/>
                    <a:pt x="12897" y="5133"/>
                  </a:cubicBezTo>
                  <a:cubicBezTo>
                    <a:pt x="12944" y="5130"/>
                    <a:pt x="12991" y="5128"/>
                    <a:pt x="13036" y="5128"/>
                  </a:cubicBezTo>
                  <a:cubicBezTo>
                    <a:pt x="13424" y="5128"/>
                    <a:pt x="13766" y="5251"/>
                    <a:pt x="14135" y="5374"/>
                  </a:cubicBezTo>
                  <a:cubicBezTo>
                    <a:pt x="14548" y="5030"/>
                    <a:pt x="14960" y="4686"/>
                    <a:pt x="15339" y="4274"/>
                  </a:cubicBezTo>
                  <a:cubicBezTo>
                    <a:pt x="15201" y="4239"/>
                    <a:pt x="15064" y="4205"/>
                    <a:pt x="14926" y="4170"/>
                  </a:cubicBezTo>
                  <a:cubicBezTo>
                    <a:pt x="14169" y="3861"/>
                    <a:pt x="13550" y="3242"/>
                    <a:pt x="12759" y="3139"/>
                  </a:cubicBezTo>
                  <a:cubicBezTo>
                    <a:pt x="12690" y="3131"/>
                    <a:pt x="12621" y="3128"/>
                    <a:pt x="12552" y="3128"/>
                  </a:cubicBezTo>
                  <a:cubicBezTo>
                    <a:pt x="11907" y="3128"/>
                    <a:pt x="11240" y="3415"/>
                    <a:pt x="10633" y="3415"/>
                  </a:cubicBezTo>
                  <a:cubicBezTo>
                    <a:pt x="10390" y="3415"/>
                    <a:pt x="10158" y="3369"/>
                    <a:pt x="9939" y="3242"/>
                  </a:cubicBezTo>
                  <a:cubicBezTo>
                    <a:pt x="9423" y="2967"/>
                    <a:pt x="9183" y="2348"/>
                    <a:pt x="8736" y="1935"/>
                  </a:cubicBezTo>
                  <a:cubicBezTo>
                    <a:pt x="8303" y="1559"/>
                    <a:pt x="7750" y="1466"/>
                    <a:pt x="7158" y="1466"/>
                  </a:cubicBezTo>
                  <a:cubicBezTo>
                    <a:pt x="6578" y="1466"/>
                    <a:pt x="5961" y="1556"/>
                    <a:pt x="5385" y="1556"/>
                  </a:cubicBezTo>
                  <a:cubicBezTo>
                    <a:pt x="4774" y="1556"/>
                    <a:pt x="4209" y="1455"/>
                    <a:pt x="3783" y="1041"/>
                  </a:cubicBezTo>
                  <a:cubicBezTo>
                    <a:pt x="3542" y="800"/>
                    <a:pt x="3370" y="490"/>
                    <a:pt x="3095" y="284"/>
                  </a:cubicBezTo>
                  <a:cubicBezTo>
                    <a:pt x="2849" y="81"/>
                    <a:pt x="2561" y="1"/>
                    <a:pt x="2255"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a:off x="6033503" y="2586981"/>
              <a:ext cx="110013" cy="507576"/>
            </a:xfrm>
            <a:custGeom>
              <a:rect b="b" l="l" r="r" t="t"/>
              <a:pathLst>
                <a:path extrusionOk="0" h="31263" w="6776">
                  <a:moveTo>
                    <a:pt x="0" y="1"/>
                  </a:moveTo>
                  <a:lnTo>
                    <a:pt x="0" y="1"/>
                  </a:lnTo>
                  <a:cubicBezTo>
                    <a:pt x="35" y="860"/>
                    <a:pt x="172" y="1720"/>
                    <a:pt x="379" y="2546"/>
                  </a:cubicBezTo>
                  <a:cubicBezTo>
                    <a:pt x="619" y="3405"/>
                    <a:pt x="929" y="4196"/>
                    <a:pt x="1307" y="4987"/>
                  </a:cubicBezTo>
                  <a:cubicBezTo>
                    <a:pt x="1686" y="5778"/>
                    <a:pt x="2133" y="6535"/>
                    <a:pt x="2648" y="7223"/>
                  </a:cubicBezTo>
                  <a:cubicBezTo>
                    <a:pt x="3158" y="7936"/>
                    <a:pt x="3734" y="8582"/>
                    <a:pt x="4344" y="9194"/>
                  </a:cubicBezTo>
                  <a:lnTo>
                    <a:pt x="4344" y="9194"/>
                  </a:lnTo>
                  <a:cubicBezTo>
                    <a:pt x="4513" y="11013"/>
                    <a:pt x="4682" y="12832"/>
                    <a:pt x="4884" y="14617"/>
                  </a:cubicBezTo>
                  <a:lnTo>
                    <a:pt x="5469" y="20189"/>
                  </a:lnTo>
                  <a:lnTo>
                    <a:pt x="6088" y="25726"/>
                  </a:lnTo>
                  <a:cubicBezTo>
                    <a:pt x="6328" y="27548"/>
                    <a:pt x="6535" y="29406"/>
                    <a:pt x="6776" y="31263"/>
                  </a:cubicBezTo>
                  <a:cubicBezTo>
                    <a:pt x="6638" y="29406"/>
                    <a:pt x="6500" y="27548"/>
                    <a:pt x="6328" y="25691"/>
                  </a:cubicBezTo>
                  <a:lnTo>
                    <a:pt x="5847" y="20154"/>
                  </a:lnTo>
                  <a:lnTo>
                    <a:pt x="5297" y="14583"/>
                  </a:lnTo>
                  <a:cubicBezTo>
                    <a:pt x="5125" y="12726"/>
                    <a:pt x="4918" y="10903"/>
                    <a:pt x="4712" y="9046"/>
                  </a:cubicBezTo>
                  <a:lnTo>
                    <a:pt x="4712" y="8977"/>
                  </a:lnTo>
                  <a:lnTo>
                    <a:pt x="4643" y="8908"/>
                  </a:lnTo>
                  <a:cubicBezTo>
                    <a:pt x="4024" y="8358"/>
                    <a:pt x="3474" y="7704"/>
                    <a:pt x="2958" y="7016"/>
                  </a:cubicBezTo>
                  <a:cubicBezTo>
                    <a:pt x="2442" y="6329"/>
                    <a:pt x="1961" y="5606"/>
                    <a:pt x="1548" y="4884"/>
                  </a:cubicBezTo>
                  <a:cubicBezTo>
                    <a:pt x="1170" y="4128"/>
                    <a:pt x="826" y="3337"/>
                    <a:pt x="551" y="2511"/>
                  </a:cubicBezTo>
                  <a:cubicBezTo>
                    <a:pt x="275" y="1686"/>
                    <a:pt x="103" y="86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a:off x="6177010" y="3677483"/>
              <a:ext cx="284222" cy="140422"/>
            </a:xfrm>
            <a:custGeom>
              <a:rect b="b" l="l" r="r" t="t"/>
              <a:pathLst>
                <a:path extrusionOk="0" h="8649" w="17506">
                  <a:moveTo>
                    <a:pt x="5640" y="1"/>
                  </a:moveTo>
                  <a:lnTo>
                    <a:pt x="1513" y="1170"/>
                  </a:lnTo>
                  <a:cubicBezTo>
                    <a:pt x="0" y="4369"/>
                    <a:pt x="310" y="8255"/>
                    <a:pt x="310" y="8255"/>
                  </a:cubicBezTo>
                  <a:cubicBezTo>
                    <a:pt x="1997" y="8529"/>
                    <a:pt x="3548" y="8648"/>
                    <a:pt x="4970" y="8648"/>
                  </a:cubicBezTo>
                  <a:cubicBezTo>
                    <a:pt x="11226" y="8648"/>
                    <a:pt x="14981" y="6338"/>
                    <a:pt x="16886" y="4713"/>
                  </a:cubicBezTo>
                  <a:cubicBezTo>
                    <a:pt x="17505" y="4162"/>
                    <a:pt x="17196" y="3131"/>
                    <a:pt x="16370" y="3027"/>
                  </a:cubicBezTo>
                  <a:cubicBezTo>
                    <a:pt x="11074" y="2512"/>
                    <a:pt x="7601" y="104"/>
                    <a:pt x="7601" y="104"/>
                  </a:cubicBezTo>
                  <a:lnTo>
                    <a:pt x="56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6182579" y="3504395"/>
              <a:ext cx="171449" cy="244087"/>
            </a:xfrm>
            <a:custGeom>
              <a:rect b="b" l="l" r="r" t="t"/>
              <a:pathLst>
                <a:path extrusionOk="0" h="15034" w="10560">
                  <a:moveTo>
                    <a:pt x="1" y="0"/>
                  </a:moveTo>
                  <a:lnTo>
                    <a:pt x="1" y="0"/>
                  </a:lnTo>
                  <a:cubicBezTo>
                    <a:pt x="586" y="5881"/>
                    <a:pt x="1033" y="10628"/>
                    <a:pt x="1170" y="11831"/>
                  </a:cubicBezTo>
                  <a:cubicBezTo>
                    <a:pt x="895" y="12450"/>
                    <a:pt x="654" y="13069"/>
                    <a:pt x="517" y="13654"/>
                  </a:cubicBezTo>
                  <a:cubicBezTo>
                    <a:pt x="517" y="13654"/>
                    <a:pt x="1305" y="13431"/>
                    <a:pt x="2409" y="13431"/>
                  </a:cubicBezTo>
                  <a:cubicBezTo>
                    <a:pt x="3677" y="13431"/>
                    <a:pt x="5362" y="13726"/>
                    <a:pt x="6742" y="14995"/>
                  </a:cubicBezTo>
                  <a:cubicBezTo>
                    <a:pt x="6742" y="14995"/>
                    <a:pt x="7055" y="15034"/>
                    <a:pt x="7511" y="15034"/>
                  </a:cubicBezTo>
                  <a:cubicBezTo>
                    <a:pt x="8194" y="15034"/>
                    <a:pt x="9197" y="14947"/>
                    <a:pt x="9940" y="14514"/>
                  </a:cubicBezTo>
                  <a:cubicBezTo>
                    <a:pt x="9940" y="14514"/>
                    <a:pt x="10009" y="13551"/>
                    <a:pt x="10559" y="12416"/>
                  </a:cubicBezTo>
                  <a:cubicBezTo>
                    <a:pt x="8461" y="11591"/>
                    <a:pt x="7258" y="10765"/>
                    <a:pt x="7258" y="10765"/>
                  </a:cubicBezTo>
                  <a:cubicBezTo>
                    <a:pt x="7258" y="10765"/>
                    <a:pt x="7430" y="6569"/>
                    <a:pt x="7636" y="0"/>
                  </a:cubicBezTo>
                  <a:lnTo>
                    <a:pt x="7636" y="0"/>
                  </a:lnTo>
                  <a:cubicBezTo>
                    <a:pt x="6283" y="402"/>
                    <a:pt x="4984" y="535"/>
                    <a:pt x="3853" y="535"/>
                  </a:cubicBezTo>
                  <a:cubicBezTo>
                    <a:pt x="1591" y="535"/>
                    <a:pt x="1" y="1"/>
                    <a:pt x="1"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a:off x="6293144" y="1940217"/>
              <a:ext cx="469581" cy="346601"/>
            </a:xfrm>
            <a:custGeom>
              <a:rect b="b" l="l" r="r" t="t"/>
              <a:pathLst>
                <a:path extrusionOk="0" h="21349" w="28924">
                  <a:moveTo>
                    <a:pt x="28402" y="0"/>
                  </a:moveTo>
                  <a:cubicBezTo>
                    <a:pt x="28280" y="0"/>
                    <a:pt x="28149" y="40"/>
                    <a:pt x="28030" y="79"/>
                  </a:cubicBezTo>
                  <a:cubicBezTo>
                    <a:pt x="25519" y="1042"/>
                    <a:pt x="23284" y="2831"/>
                    <a:pt x="21633" y="4963"/>
                  </a:cubicBezTo>
                  <a:cubicBezTo>
                    <a:pt x="21530" y="4241"/>
                    <a:pt x="21392" y="3519"/>
                    <a:pt x="21255" y="2796"/>
                  </a:cubicBezTo>
                  <a:cubicBezTo>
                    <a:pt x="21255" y="2659"/>
                    <a:pt x="21220" y="2556"/>
                    <a:pt x="21151" y="2453"/>
                  </a:cubicBezTo>
                  <a:cubicBezTo>
                    <a:pt x="21076" y="2392"/>
                    <a:pt x="20981" y="2365"/>
                    <a:pt x="20886" y="2365"/>
                  </a:cubicBezTo>
                  <a:cubicBezTo>
                    <a:pt x="20765" y="2365"/>
                    <a:pt x="20644" y="2410"/>
                    <a:pt x="20567" y="2487"/>
                  </a:cubicBezTo>
                  <a:cubicBezTo>
                    <a:pt x="20395" y="2624"/>
                    <a:pt x="20326" y="2831"/>
                    <a:pt x="20257" y="3037"/>
                  </a:cubicBezTo>
                  <a:cubicBezTo>
                    <a:pt x="19810" y="4619"/>
                    <a:pt x="19638" y="6167"/>
                    <a:pt x="19913" y="7818"/>
                  </a:cubicBezTo>
                  <a:cubicBezTo>
                    <a:pt x="15683" y="9434"/>
                    <a:pt x="11694" y="11050"/>
                    <a:pt x="7464" y="12667"/>
                  </a:cubicBezTo>
                  <a:cubicBezTo>
                    <a:pt x="6741" y="11532"/>
                    <a:pt x="6053" y="10397"/>
                    <a:pt x="5331" y="9262"/>
                  </a:cubicBezTo>
                  <a:cubicBezTo>
                    <a:pt x="4471" y="14008"/>
                    <a:pt x="0" y="16484"/>
                    <a:pt x="0" y="16484"/>
                  </a:cubicBezTo>
                  <a:cubicBezTo>
                    <a:pt x="1135" y="17654"/>
                    <a:pt x="2545" y="19029"/>
                    <a:pt x="4231" y="20715"/>
                  </a:cubicBezTo>
                  <a:cubicBezTo>
                    <a:pt x="4671" y="21155"/>
                    <a:pt x="5259" y="21348"/>
                    <a:pt x="5873" y="21348"/>
                  </a:cubicBezTo>
                  <a:cubicBezTo>
                    <a:pt x="6553" y="21348"/>
                    <a:pt x="7264" y="21112"/>
                    <a:pt x="7842" y="20715"/>
                  </a:cubicBezTo>
                  <a:cubicBezTo>
                    <a:pt x="12725" y="17379"/>
                    <a:pt x="17093" y="14146"/>
                    <a:pt x="22011" y="10844"/>
                  </a:cubicBezTo>
                  <a:cubicBezTo>
                    <a:pt x="22430" y="11123"/>
                    <a:pt x="23076" y="11199"/>
                    <a:pt x="23617" y="11199"/>
                  </a:cubicBezTo>
                  <a:cubicBezTo>
                    <a:pt x="23742" y="11199"/>
                    <a:pt x="23862" y="11195"/>
                    <a:pt x="23972" y="11188"/>
                  </a:cubicBezTo>
                  <a:cubicBezTo>
                    <a:pt x="24659" y="11119"/>
                    <a:pt x="25347" y="10947"/>
                    <a:pt x="25966" y="10672"/>
                  </a:cubicBezTo>
                  <a:cubicBezTo>
                    <a:pt x="26482" y="10431"/>
                    <a:pt x="26964" y="10156"/>
                    <a:pt x="27376" y="9847"/>
                  </a:cubicBezTo>
                  <a:cubicBezTo>
                    <a:pt x="27617" y="9675"/>
                    <a:pt x="27823" y="9503"/>
                    <a:pt x="28030" y="9296"/>
                  </a:cubicBezTo>
                  <a:cubicBezTo>
                    <a:pt x="28099" y="9228"/>
                    <a:pt x="28546" y="8849"/>
                    <a:pt x="28546" y="8746"/>
                  </a:cubicBezTo>
                  <a:cubicBezTo>
                    <a:pt x="28236" y="6923"/>
                    <a:pt x="27067" y="5238"/>
                    <a:pt x="25760" y="3897"/>
                  </a:cubicBezTo>
                  <a:cubicBezTo>
                    <a:pt x="26654" y="2934"/>
                    <a:pt x="27548" y="1937"/>
                    <a:pt x="28442" y="974"/>
                  </a:cubicBezTo>
                  <a:cubicBezTo>
                    <a:pt x="28683" y="733"/>
                    <a:pt x="28924" y="320"/>
                    <a:pt x="28649" y="79"/>
                  </a:cubicBezTo>
                  <a:cubicBezTo>
                    <a:pt x="28576" y="21"/>
                    <a:pt x="28491" y="0"/>
                    <a:pt x="28402" y="0"/>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a:off x="6200454" y="2111796"/>
              <a:ext cx="106668" cy="110581"/>
            </a:xfrm>
            <a:custGeom>
              <a:rect b="b" l="l" r="r" t="t"/>
              <a:pathLst>
                <a:path extrusionOk="0" h="6811" w="6570">
                  <a:moveTo>
                    <a:pt x="0" y="1"/>
                  </a:moveTo>
                  <a:cubicBezTo>
                    <a:pt x="963" y="1273"/>
                    <a:pt x="2030" y="2408"/>
                    <a:pt x="3130" y="3543"/>
                  </a:cubicBezTo>
                  <a:cubicBezTo>
                    <a:pt x="4231" y="4678"/>
                    <a:pt x="5366" y="5779"/>
                    <a:pt x="6569" y="6811"/>
                  </a:cubicBezTo>
                  <a:cubicBezTo>
                    <a:pt x="5606" y="5538"/>
                    <a:pt x="4540" y="4403"/>
                    <a:pt x="3440" y="3268"/>
                  </a:cubicBezTo>
                  <a:cubicBezTo>
                    <a:pt x="2339" y="2133"/>
                    <a:pt x="1204" y="1033"/>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5934660" y="2219877"/>
              <a:ext cx="187084" cy="64115"/>
            </a:xfrm>
            <a:custGeom>
              <a:rect b="b" l="l" r="r" t="t"/>
              <a:pathLst>
                <a:path extrusionOk="0" h="3949" w="11523">
                  <a:moveTo>
                    <a:pt x="1514" y="1"/>
                  </a:moveTo>
                  <a:cubicBezTo>
                    <a:pt x="1010" y="1"/>
                    <a:pt x="505" y="16"/>
                    <a:pt x="1" y="16"/>
                  </a:cubicBezTo>
                  <a:cubicBezTo>
                    <a:pt x="35" y="291"/>
                    <a:pt x="70" y="601"/>
                    <a:pt x="139" y="910"/>
                  </a:cubicBezTo>
                  <a:cubicBezTo>
                    <a:pt x="242" y="1873"/>
                    <a:pt x="345" y="2871"/>
                    <a:pt x="414" y="3834"/>
                  </a:cubicBezTo>
                  <a:cubicBezTo>
                    <a:pt x="1399" y="3910"/>
                    <a:pt x="2383" y="3948"/>
                    <a:pt x="3367" y="3948"/>
                  </a:cubicBezTo>
                  <a:cubicBezTo>
                    <a:pt x="5475" y="3948"/>
                    <a:pt x="7578" y="3773"/>
                    <a:pt x="9665" y="3421"/>
                  </a:cubicBezTo>
                  <a:cubicBezTo>
                    <a:pt x="10112" y="3318"/>
                    <a:pt x="10559" y="3249"/>
                    <a:pt x="10938" y="2974"/>
                  </a:cubicBezTo>
                  <a:cubicBezTo>
                    <a:pt x="11281" y="2699"/>
                    <a:pt x="11522" y="2183"/>
                    <a:pt x="11350" y="1770"/>
                  </a:cubicBezTo>
                  <a:cubicBezTo>
                    <a:pt x="11178" y="1323"/>
                    <a:pt x="10662" y="1151"/>
                    <a:pt x="10181" y="1048"/>
                  </a:cubicBezTo>
                  <a:cubicBezTo>
                    <a:pt x="7602" y="429"/>
                    <a:pt x="4919" y="85"/>
                    <a:pt x="2271" y="16"/>
                  </a:cubicBezTo>
                  <a:cubicBezTo>
                    <a:pt x="2019" y="5"/>
                    <a:pt x="1766" y="1"/>
                    <a:pt x="1514"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a:off x="5968170" y="3674691"/>
              <a:ext cx="164175" cy="71616"/>
            </a:xfrm>
            <a:custGeom>
              <a:rect b="b" l="l" r="r" t="t"/>
              <a:pathLst>
                <a:path extrusionOk="0" h="4411" w="10112">
                  <a:moveTo>
                    <a:pt x="413" y="1"/>
                  </a:moveTo>
                  <a:cubicBezTo>
                    <a:pt x="172" y="1273"/>
                    <a:pt x="0" y="2787"/>
                    <a:pt x="172" y="4266"/>
                  </a:cubicBezTo>
                  <a:cubicBezTo>
                    <a:pt x="172" y="4266"/>
                    <a:pt x="1183" y="4411"/>
                    <a:pt x="2776" y="4411"/>
                  </a:cubicBezTo>
                  <a:cubicBezTo>
                    <a:pt x="4648" y="4411"/>
                    <a:pt x="7325" y="4210"/>
                    <a:pt x="10112" y="3337"/>
                  </a:cubicBezTo>
                  <a:lnTo>
                    <a:pt x="10112" y="3337"/>
                  </a:lnTo>
                  <a:cubicBezTo>
                    <a:pt x="9740" y="3382"/>
                    <a:pt x="9400" y="3404"/>
                    <a:pt x="9084" y="3404"/>
                  </a:cubicBezTo>
                  <a:cubicBezTo>
                    <a:pt x="7236" y="3404"/>
                    <a:pt x="6240" y="2660"/>
                    <a:pt x="4919" y="1514"/>
                  </a:cubicBezTo>
                  <a:cubicBezTo>
                    <a:pt x="3371" y="139"/>
                    <a:pt x="413" y="1"/>
                    <a:pt x="413"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a:off x="6179786" y="3745576"/>
              <a:ext cx="193221" cy="72297"/>
            </a:xfrm>
            <a:custGeom>
              <a:rect b="b" l="l" r="r" t="t"/>
              <a:pathLst>
                <a:path extrusionOk="0" h="4453" w="11901">
                  <a:moveTo>
                    <a:pt x="1849" y="0"/>
                  </a:moveTo>
                  <a:cubicBezTo>
                    <a:pt x="963" y="0"/>
                    <a:pt x="379" y="140"/>
                    <a:pt x="379" y="140"/>
                  </a:cubicBezTo>
                  <a:cubicBezTo>
                    <a:pt x="1" y="2273"/>
                    <a:pt x="139" y="4061"/>
                    <a:pt x="139" y="4061"/>
                  </a:cubicBezTo>
                  <a:cubicBezTo>
                    <a:pt x="1817" y="4333"/>
                    <a:pt x="3362" y="4452"/>
                    <a:pt x="4778" y="4452"/>
                  </a:cubicBezTo>
                  <a:cubicBezTo>
                    <a:pt x="7657" y="4452"/>
                    <a:pt x="10011" y="3961"/>
                    <a:pt x="11901" y="3270"/>
                  </a:cubicBezTo>
                  <a:lnTo>
                    <a:pt x="11901" y="3270"/>
                  </a:lnTo>
                  <a:cubicBezTo>
                    <a:pt x="11459" y="3313"/>
                    <a:pt x="11072" y="3333"/>
                    <a:pt x="10728" y="3333"/>
                  </a:cubicBezTo>
                  <a:cubicBezTo>
                    <a:pt x="8310" y="3333"/>
                    <a:pt x="7998" y="2325"/>
                    <a:pt x="5710" y="1000"/>
                  </a:cubicBezTo>
                  <a:cubicBezTo>
                    <a:pt x="4307" y="188"/>
                    <a:pt x="2875" y="0"/>
                    <a:pt x="1849"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2"/>
          <p:cNvGrpSpPr/>
          <p:nvPr/>
        </p:nvGrpSpPr>
        <p:grpSpPr>
          <a:xfrm>
            <a:off x="6668150" y="2280326"/>
            <a:ext cx="1269300" cy="1155753"/>
            <a:chOff x="6668150" y="2280326"/>
            <a:chExt cx="1269300" cy="1155753"/>
          </a:xfrm>
        </p:grpSpPr>
        <p:sp>
          <p:nvSpPr>
            <p:cNvPr id="310" name="Google Shape;310;p32"/>
            <p:cNvSpPr/>
            <p:nvPr/>
          </p:nvSpPr>
          <p:spPr>
            <a:xfrm>
              <a:off x="6668150" y="3371879"/>
              <a:ext cx="1269300" cy="642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2"/>
            <p:cNvGrpSpPr/>
            <p:nvPr/>
          </p:nvGrpSpPr>
          <p:grpSpPr>
            <a:xfrm>
              <a:off x="6882219" y="2280326"/>
              <a:ext cx="1022961" cy="1093568"/>
              <a:chOff x="6882219" y="2280326"/>
              <a:chExt cx="1022961" cy="1093568"/>
            </a:xfrm>
          </p:grpSpPr>
          <p:grpSp>
            <p:nvGrpSpPr>
              <p:cNvPr id="312" name="Google Shape;312;p32"/>
              <p:cNvGrpSpPr/>
              <p:nvPr/>
            </p:nvGrpSpPr>
            <p:grpSpPr>
              <a:xfrm>
                <a:off x="6882219" y="2280326"/>
                <a:ext cx="1022961" cy="1093568"/>
                <a:chOff x="6882223" y="2263632"/>
                <a:chExt cx="1022961" cy="1093568"/>
              </a:xfrm>
            </p:grpSpPr>
            <p:sp>
              <p:nvSpPr>
                <p:cNvPr id="313" name="Google Shape;313;p32"/>
                <p:cNvSpPr/>
                <p:nvPr/>
              </p:nvSpPr>
              <p:spPr>
                <a:xfrm>
                  <a:off x="7160859" y="2264232"/>
                  <a:ext cx="744325" cy="570132"/>
                </a:xfrm>
                <a:custGeom>
                  <a:rect b="b" l="l" r="r" t="t"/>
                  <a:pathLst>
                    <a:path extrusionOk="0" h="35116" w="45845">
                      <a:moveTo>
                        <a:pt x="9183" y="1"/>
                      </a:moveTo>
                      <a:cubicBezTo>
                        <a:pt x="2029" y="8289"/>
                        <a:pt x="0" y="35115"/>
                        <a:pt x="0" y="35115"/>
                      </a:cubicBezTo>
                      <a:lnTo>
                        <a:pt x="40479" y="35115"/>
                      </a:lnTo>
                      <a:lnTo>
                        <a:pt x="4584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p:nvPr/>
              </p:nvSpPr>
              <p:spPr>
                <a:xfrm>
                  <a:off x="7160859" y="2264232"/>
                  <a:ext cx="533813" cy="570132"/>
                </a:xfrm>
                <a:custGeom>
                  <a:rect b="b" l="l" r="r" t="t"/>
                  <a:pathLst>
                    <a:path extrusionOk="0" h="35116" w="32879">
                      <a:moveTo>
                        <a:pt x="9183" y="1"/>
                      </a:moveTo>
                      <a:lnTo>
                        <a:pt x="9183" y="1"/>
                      </a:lnTo>
                      <a:cubicBezTo>
                        <a:pt x="2029" y="8289"/>
                        <a:pt x="0" y="35115"/>
                        <a:pt x="0" y="35115"/>
                      </a:cubicBezTo>
                      <a:lnTo>
                        <a:pt x="32879" y="35115"/>
                      </a:lnTo>
                      <a:cubicBezTo>
                        <a:pt x="2993" y="23938"/>
                        <a:pt x="9183" y="2"/>
                        <a:pt x="9183"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7694656" y="2263632"/>
                  <a:ext cx="210528" cy="570733"/>
                </a:xfrm>
                <a:custGeom>
                  <a:rect b="b" l="l" r="r" t="t"/>
                  <a:pathLst>
                    <a:path extrusionOk="0" h="35153" w="12967">
                      <a:moveTo>
                        <a:pt x="12560" y="1"/>
                      </a:moveTo>
                      <a:cubicBezTo>
                        <a:pt x="10652" y="1"/>
                        <a:pt x="2572" y="1996"/>
                        <a:pt x="1" y="35152"/>
                      </a:cubicBezTo>
                      <a:lnTo>
                        <a:pt x="7601" y="35152"/>
                      </a:lnTo>
                      <a:lnTo>
                        <a:pt x="12967" y="38"/>
                      </a:lnTo>
                      <a:cubicBezTo>
                        <a:pt x="12967" y="38"/>
                        <a:pt x="12821" y="1"/>
                        <a:pt x="12560"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6887256" y="2832333"/>
                  <a:ext cx="616427" cy="137916"/>
                </a:xfrm>
                <a:custGeom>
                  <a:rect b="b" l="l" r="r" t="t"/>
                  <a:pathLst>
                    <a:path extrusionOk="0" h="8495" w="37969">
                      <a:moveTo>
                        <a:pt x="4265" y="0"/>
                      </a:moveTo>
                      <a:cubicBezTo>
                        <a:pt x="1926" y="0"/>
                        <a:pt x="0" y="1926"/>
                        <a:pt x="0" y="4265"/>
                      </a:cubicBezTo>
                      <a:cubicBezTo>
                        <a:pt x="0" y="6603"/>
                        <a:pt x="1926" y="8495"/>
                        <a:pt x="4265" y="8495"/>
                      </a:cubicBezTo>
                      <a:lnTo>
                        <a:pt x="37969" y="8495"/>
                      </a:lnTo>
                      <a:lnTo>
                        <a:pt x="379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7354616" y="2832333"/>
                  <a:ext cx="463444" cy="137916"/>
                </a:xfrm>
                <a:custGeom>
                  <a:rect b="b" l="l" r="r" t="t"/>
                  <a:pathLst>
                    <a:path extrusionOk="0" h="8495" w="28546">
                      <a:moveTo>
                        <a:pt x="4265" y="0"/>
                      </a:moveTo>
                      <a:cubicBezTo>
                        <a:pt x="1926" y="0"/>
                        <a:pt x="0" y="1926"/>
                        <a:pt x="0" y="4265"/>
                      </a:cubicBezTo>
                      <a:cubicBezTo>
                        <a:pt x="0" y="6603"/>
                        <a:pt x="1926" y="8495"/>
                        <a:pt x="4265" y="8495"/>
                      </a:cubicBezTo>
                      <a:lnTo>
                        <a:pt x="25485" y="8495"/>
                      </a:lnTo>
                      <a:cubicBezTo>
                        <a:pt x="27170" y="8495"/>
                        <a:pt x="28545" y="7154"/>
                        <a:pt x="28545" y="5468"/>
                      </a:cubicBezTo>
                      <a:lnTo>
                        <a:pt x="28545" y="0"/>
                      </a:lnTo>
                      <a:close/>
                    </a:path>
                  </a:pathLst>
                </a:custGeom>
                <a:solidFill>
                  <a:srgbClr val="955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7181511" y="2970239"/>
                  <a:ext cx="174786" cy="386961"/>
                </a:xfrm>
                <a:custGeom>
                  <a:rect b="b" l="l" r="r" t="t"/>
                  <a:pathLst>
                    <a:path extrusionOk="0" h="23835" w="10766">
                      <a:moveTo>
                        <a:pt x="5916" y="1"/>
                      </a:moveTo>
                      <a:lnTo>
                        <a:pt x="1" y="23835"/>
                      </a:lnTo>
                      <a:lnTo>
                        <a:pt x="1652" y="23835"/>
                      </a:lnTo>
                      <a:lnTo>
                        <a:pt x="10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p:nvPr/>
              </p:nvSpPr>
              <p:spPr>
                <a:xfrm>
                  <a:off x="7686847" y="2970239"/>
                  <a:ext cx="174770" cy="386961"/>
                </a:xfrm>
                <a:custGeom>
                  <a:rect b="b" l="l" r="r" t="t"/>
                  <a:pathLst>
                    <a:path extrusionOk="0" h="23835" w="10765">
                      <a:moveTo>
                        <a:pt x="0" y="1"/>
                      </a:moveTo>
                      <a:lnTo>
                        <a:pt x="9114" y="23835"/>
                      </a:lnTo>
                      <a:lnTo>
                        <a:pt x="10765" y="23835"/>
                      </a:lnTo>
                      <a:lnTo>
                        <a:pt x="4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a:off x="6882223" y="2970239"/>
                  <a:ext cx="174234" cy="386961"/>
                </a:xfrm>
                <a:custGeom>
                  <a:rect b="b" l="l" r="r" t="t"/>
                  <a:pathLst>
                    <a:path extrusionOk="0" h="23835" w="10732">
                      <a:moveTo>
                        <a:pt x="5882" y="1"/>
                      </a:moveTo>
                      <a:lnTo>
                        <a:pt x="1" y="23835"/>
                      </a:lnTo>
                      <a:lnTo>
                        <a:pt x="1652" y="23835"/>
                      </a:lnTo>
                      <a:lnTo>
                        <a:pt x="107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7361873" y="2970239"/>
                  <a:ext cx="174218" cy="386961"/>
                </a:xfrm>
                <a:custGeom>
                  <a:rect b="b" l="l" r="r" t="t"/>
                  <a:pathLst>
                    <a:path extrusionOk="0" h="23835" w="10731">
                      <a:moveTo>
                        <a:pt x="0" y="1"/>
                      </a:moveTo>
                      <a:lnTo>
                        <a:pt x="9080" y="23835"/>
                      </a:lnTo>
                      <a:lnTo>
                        <a:pt x="10731" y="23835"/>
                      </a:lnTo>
                      <a:lnTo>
                        <a:pt x="4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2"/>
              <p:cNvSpPr/>
              <p:nvPr/>
            </p:nvSpPr>
            <p:spPr>
              <a:xfrm>
                <a:off x="7354612" y="2849028"/>
                <a:ext cx="463444" cy="137916"/>
              </a:xfrm>
              <a:custGeom>
                <a:rect b="b" l="l" r="r" t="t"/>
                <a:pathLst>
                  <a:path extrusionOk="0" h="8495" w="28546">
                    <a:moveTo>
                      <a:pt x="4265" y="0"/>
                    </a:moveTo>
                    <a:cubicBezTo>
                      <a:pt x="1926" y="0"/>
                      <a:pt x="0" y="1926"/>
                      <a:pt x="0" y="4265"/>
                    </a:cubicBezTo>
                    <a:cubicBezTo>
                      <a:pt x="0" y="6603"/>
                      <a:pt x="1926" y="8495"/>
                      <a:pt x="4265" y="8495"/>
                    </a:cubicBezTo>
                    <a:lnTo>
                      <a:pt x="25485" y="8495"/>
                    </a:lnTo>
                    <a:cubicBezTo>
                      <a:pt x="27170" y="8495"/>
                      <a:pt x="28545" y="7154"/>
                      <a:pt x="28545" y="5468"/>
                    </a:cubicBezTo>
                    <a:lnTo>
                      <a:pt x="28545" y="0"/>
                    </a:ln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23" name="Google Shape;323;p32"/>
          <p:cNvPicPr preferRelativeResize="0"/>
          <p:nvPr/>
        </p:nvPicPr>
        <p:blipFill>
          <a:blip r:embed="rId3">
            <a:alphaModFix/>
          </a:blip>
          <a:stretch>
            <a:fillRect/>
          </a:stretch>
        </p:blipFill>
        <p:spPr>
          <a:xfrm>
            <a:off x="1491375" y="2088084"/>
            <a:ext cx="2034900" cy="2297450"/>
          </a:xfrm>
          <a:prstGeom prst="rect">
            <a:avLst/>
          </a:prstGeom>
          <a:noFill/>
          <a:ln>
            <a:noFill/>
          </a:ln>
        </p:spPr>
      </p:pic>
      <p:pic>
        <p:nvPicPr>
          <p:cNvPr id="324" name="Google Shape;324;p32"/>
          <p:cNvPicPr preferRelativeResize="0"/>
          <p:nvPr/>
        </p:nvPicPr>
        <p:blipFill>
          <a:blip r:embed="rId3">
            <a:alphaModFix/>
          </a:blip>
          <a:stretch>
            <a:fillRect/>
          </a:stretch>
        </p:blipFill>
        <p:spPr>
          <a:xfrm>
            <a:off x="6564925" y="1382200"/>
            <a:ext cx="186575" cy="210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1"/>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65" name="Google Shape;465;p41"/>
          <p:cNvSpPr txBox="1"/>
          <p:nvPr>
            <p:ph type="title"/>
          </p:nvPr>
        </p:nvSpPr>
        <p:spPr>
          <a:xfrm>
            <a:off x="714000" y="648300"/>
            <a:ext cx="56097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Compilation of Responses From Potential Customers </a:t>
            </a:r>
            <a:endParaRPr sz="2300"/>
          </a:p>
        </p:txBody>
      </p:sp>
      <p:sp>
        <p:nvSpPr>
          <p:cNvPr id="466" name="Google Shape;466;p41"/>
          <p:cNvSpPr txBox="1"/>
          <p:nvPr>
            <p:ph idx="4294967295" type="subTitle"/>
          </p:nvPr>
        </p:nvSpPr>
        <p:spPr>
          <a:xfrm>
            <a:off x="714000" y="1288225"/>
            <a:ext cx="7881300" cy="311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Most are using some software that requires a lot of </a:t>
            </a:r>
            <a:r>
              <a:rPr b="1" lang="en">
                <a:latin typeface="Barlow Semi Condensed"/>
                <a:ea typeface="Barlow Semi Condensed"/>
                <a:cs typeface="Barlow Semi Condensed"/>
                <a:sym typeface="Barlow Semi Condensed"/>
              </a:rPr>
              <a:t>manual operations </a:t>
            </a:r>
            <a:r>
              <a:rPr lang="en"/>
              <a:t>such as data entry.</a:t>
            </a:r>
            <a:endParaRPr/>
          </a:p>
          <a:p>
            <a:pPr indent="-317500" lvl="0" marL="457200" rtl="0" algn="l">
              <a:spcBef>
                <a:spcPts val="0"/>
              </a:spcBef>
              <a:spcAft>
                <a:spcPts val="0"/>
              </a:spcAft>
              <a:buSzPts val="1400"/>
              <a:buChar char="●"/>
            </a:pPr>
            <a:r>
              <a:rPr lang="en"/>
              <a:t>This issue of inventory management is also </a:t>
            </a:r>
            <a:r>
              <a:rPr b="1" lang="en">
                <a:latin typeface="Barlow Semi Condensed"/>
                <a:ea typeface="Barlow Semi Condensed"/>
                <a:cs typeface="Barlow Semi Condensed"/>
                <a:sym typeface="Barlow Semi Condensed"/>
              </a:rPr>
              <a:t>faced by other type of stores</a:t>
            </a:r>
            <a:r>
              <a:rPr lang="en"/>
              <a:t> like dairy, small daily needs stores, etc.</a:t>
            </a:r>
            <a:endParaRPr/>
          </a:p>
          <a:p>
            <a:pPr indent="-317500" lvl="0" marL="457200" rtl="0" algn="l">
              <a:spcBef>
                <a:spcPts val="0"/>
              </a:spcBef>
              <a:spcAft>
                <a:spcPts val="0"/>
              </a:spcAft>
              <a:buSzPts val="1400"/>
              <a:buChar char="●"/>
            </a:pPr>
            <a:r>
              <a:rPr lang="en"/>
              <a:t>Shop owners are </a:t>
            </a:r>
            <a:r>
              <a:rPr lang="en"/>
              <a:t>looking</a:t>
            </a:r>
            <a:r>
              <a:rPr lang="en"/>
              <a:t> for a solution that is very easy and intuitive to use.</a:t>
            </a:r>
            <a:endParaRPr/>
          </a:p>
          <a:p>
            <a:pPr indent="-317500" lvl="0" marL="457200" rtl="0" algn="l">
              <a:spcBef>
                <a:spcPts val="0"/>
              </a:spcBef>
              <a:spcAft>
                <a:spcPts val="0"/>
              </a:spcAft>
              <a:buSzPts val="1400"/>
              <a:buChar char="●"/>
            </a:pPr>
            <a:r>
              <a:rPr lang="en"/>
              <a:t>Owners expressed the need for more authority over suggestions from software. E.g., software shouldn’t always automatically place an order of goods.</a:t>
            </a:r>
            <a:endParaRPr/>
          </a:p>
          <a:p>
            <a:pPr indent="-317500" lvl="0" marL="457200" rtl="0" algn="l">
              <a:spcBef>
                <a:spcPts val="0"/>
              </a:spcBef>
              <a:spcAft>
                <a:spcPts val="0"/>
              </a:spcAft>
              <a:buSzPts val="1400"/>
              <a:buChar char="●"/>
            </a:pPr>
            <a:r>
              <a:rPr lang="en"/>
              <a:t>Predictive Forecasting using AI is more or less absent from current solutions in use by the owners.</a:t>
            </a:r>
            <a:endParaRPr/>
          </a:p>
          <a:p>
            <a:pPr indent="-317500" lvl="0" marL="457200" rtl="0" algn="l">
              <a:spcBef>
                <a:spcPts val="0"/>
              </a:spcBef>
              <a:spcAft>
                <a:spcPts val="0"/>
              </a:spcAft>
              <a:buSzPts val="1400"/>
              <a:buChar char="●"/>
            </a:pPr>
            <a:r>
              <a:rPr lang="en"/>
              <a:t>Proprietors</a:t>
            </a:r>
            <a:r>
              <a:rPr lang="en"/>
              <a:t> wished for more automation in inventory management and less manual feeding.</a:t>
            </a:r>
            <a:endParaRPr/>
          </a:p>
          <a:p>
            <a:pPr indent="-317500" lvl="0" marL="457200" rtl="0" algn="l">
              <a:spcBef>
                <a:spcPts val="0"/>
              </a:spcBef>
              <a:spcAft>
                <a:spcPts val="0"/>
              </a:spcAft>
              <a:buSzPts val="1400"/>
              <a:buChar char="●"/>
            </a:pPr>
            <a:r>
              <a:rPr lang="en"/>
              <a:t>Current softwares require around Rs. 6k-10k one time installation charges and Rs. 800 - 2k pm for extra services.</a:t>
            </a:r>
            <a:endParaRPr/>
          </a:p>
          <a:p>
            <a:pPr indent="-317500" lvl="0" marL="457200" rtl="0" algn="l">
              <a:spcBef>
                <a:spcPts val="0"/>
              </a:spcBef>
              <a:spcAft>
                <a:spcPts val="0"/>
              </a:spcAft>
              <a:buSzPts val="1400"/>
              <a:buChar char="●"/>
            </a:pPr>
            <a:r>
              <a:rPr lang="en"/>
              <a:t>Business owners seek AI software that can offer robust insights and suggestions based on sales data to minimize deadstock and shortage.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42" title="20230222_172106.mp4">
            <a:hlinkClick r:id="rId3"/>
          </p:cNvPr>
          <p:cNvPicPr preferRelativeResize="0"/>
          <p:nvPr/>
        </p:nvPicPr>
        <p:blipFill>
          <a:blip r:embed="rId4">
            <a:alphaModFix/>
          </a:blip>
          <a:stretch>
            <a:fillRect/>
          </a:stretch>
        </p:blipFill>
        <p:spPr>
          <a:xfrm>
            <a:off x="1484888" y="655913"/>
            <a:ext cx="6174224" cy="3831675"/>
          </a:xfrm>
          <a:prstGeom prst="rect">
            <a:avLst/>
          </a:prstGeom>
          <a:noFill/>
          <a:ln>
            <a:noFill/>
          </a:ln>
        </p:spPr>
      </p:pic>
      <p:sp>
        <p:nvSpPr>
          <p:cNvPr id="472" name="Google Shape;472;p42"/>
          <p:cNvSpPr txBox="1"/>
          <p:nvPr>
            <p:ph idx="4294967295" type="title"/>
          </p:nvPr>
        </p:nvSpPr>
        <p:spPr>
          <a:xfrm>
            <a:off x="1043825" y="125500"/>
            <a:ext cx="7420200" cy="46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Listen to Our Own JK Grocery Owner </a:t>
            </a:r>
            <a:endParaRPr/>
          </a:p>
        </p:txBody>
      </p:sp>
      <p:sp>
        <p:nvSpPr>
          <p:cNvPr id="473" name="Google Shape;473;p42"/>
          <p:cNvSpPr txBox="1"/>
          <p:nvPr>
            <p:ph idx="4294967295"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74" name="Google Shape;474;p42"/>
          <p:cNvSpPr txBox="1"/>
          <p:nvPr/>
        </p:nvSpPr>
        <p:spPr>
          <a:xfrm>
            <a:off x="828125" y="4618225"/>
            <a:ext cx="7851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5"/>
              </a:rPr>
              <a:t>Other Testimonials</a:t>
            </a:r>
            <a:r>
              <a:rPr lang="en"/>
              <a:t> </a:t>
            </a:r>
            <a:endParaRPr/>
          </a:p>
        </p:txBody>
      </p:sp>
      <p:sp>
        <p:nvSpPr>
          <p:cNvPr id="475" name="Google Shape;475;p42"/>
          <p:cNvSpPr txBox="1"/>
          <p:nvPr/>
        </p:nvSpPr>
        <p:spPr>
          <a:xfrm>
            <a:off x="7727500" y="4087400"/>
            <a:ext cx="11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Barlow Semi Condensed Medium"/>
                <a:ea typeface="Barlow Semi Condensed Medium"/>
                <a:cs typeface="Barlow Semi Condensed Medium"/>
                <a:sym typeface="Barlow Semi Condensed Medium"/>
                <a:hlinkClick r:id="rId6"/>
              </a:rPr>
              <a:t>Link</a:t>
            </a:r>
            <a:endParaRPr>
              <a:solidFill>
                <a:schemeClr val="lt1"/>
              </a:solidFill>
              <a:latin typeface="Barlow Semi Condensed Medium"/>
              <a:ea typeface="Barlow Semi Condensed Medium"/>
              <a:cs typeface="Barlow Semi Condensed Medium"/>
              <a:sym typeface="Barlow Semi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81" name="Google Shape;481;p43"/>
          <p:cNvSpPr txBox="1"/>
          <p:nvPr>
            <p:ph type="title"/>
          </p:nvPr>
        </p:nvSpPr>
        <p:spPr>
          <a:xfrm>
            <a:off x="180925" y="1311025"/>
            <a:ext cx="44454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Competitor Analysis</a:t>
            </a:r>
            <a:endParaRPr/>
          </a:p>
        </p:txBody>
      </p:sp>
      <p:sp>
        <p:nvSpPr>
          <p:cNvPr id="482" name="Google Shape;482;p43"/>
          <p:cNvSpPr txBox="1"/>
          <p:nvPr>
            <p:ph idx="1" type="subTitle"/>
          </p:nvPr>
        </p:nvSpPr>
        <p:spPr>
          <a:xfrm>
            <a:off x="714000" y="1925800"/>
            <a:ext cx="3912300" cy="20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RetailEdge: POS equipment and software company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TradeGecko</a:t>
            </a:r>
            <a:endParaRPr/>
          </a:p>
          <a:p>
            <a:pPr indent="-317500" lvl="0" marL="457200" rtl="0" algn="l">
              <a:spcBef>
                <a:spcPts val="0"/>
              </a:spcBef>
              <a:spcAft>
                <a:spcPts val="0"/>
              </a:spcAft>
              <a:buSzPts val="1400"/>
              <a:buChar char="-"/>
            </a:pPr>
            <a:r>
              <a:rPr lang="en"/>
              <a:t>No major player using AI powered techniques</a:t>
            </a:r>
            <a:endParaRPr/>
          </a:p>
          <a:p>
            <a:pPr indent="-317500" lvl="0" marL="457200" rtl="0" algn="l">
              <a:spcBef>
                <a:spcPts val="0"/>
              </a:spcBef>
              <a:spcAft>
                <a:spcPts val="0"/>
              </a:spcAft>
              <a:buSzPts val="1400"/>
              <a:buChar char="-"/>
            </a:pPr>
            <a:r>
              <a:rPr lang="en"/>
              <a:t>Not a single player in the Indian market</a:t>
            </a:r>
            <a:endParaRPr/>
          </a:p>
          <a:p>
            <a:pPr indent="-317500" lvl="0" marL="457200" rtl="0" algn="l">
              <a:spcBef>
                <a:spcPts val="0"/>
              </a:spcBef>
              <a:spcAft>
                <a:spcPts val="0"/>
              </a:spcAft>
              <a:buSzPts val="1400"/>
              <a:buChar char="-"/>
            </a:pPr>
            <a:r>
              <a:rPr lang="en"/>
              <a:t>Products designed for US market won’t work for the Indian market</a:t>
            </a:r>
            <a:endParaRPr/>
          </a:p>
        </p:txBody>
      </p:sp>
      <p:cxnSp>
        <p:nvCxnSpPr>
          <p:cNvPr id="483" name="Google Shape;483;p43"/>
          <p:cNvCxnSpPr/>
          <p:nvPr/>
        </p:nvCxnSpPr>
        <p:spPr>
          <a:xfrm>
            <a:off x="4205700" y="1542625"/>
            <a:ext cx="732600" cy="900"/>
          </a:xfrm>
          <a:prstGeom prst="straightConnector1">
            <a:avLst/>
          </a:prstGeom>
          <a:noFill/>
          <a:ln cap="flat" cmpd="sng" w="19050">
            <a:solidFill>
              <a:schemeClr val="accent4"/>
            </a:solidFill>
            <a:prstDash val="solid"/>
            <a:round/>
            <a:headEnd len="med" w="med" type="none"/>
            <a:tailEnd len="med" w="med" type="none"/>
          </a:ln>
        </p:spPr>
      </p:cxnSp>
      <p:pic>
        <p:nvPicPr>
          <p:cNvPr id="484" name="Google Shape;484;p43"/>
          <p:cNvPicPr preferRelativeResize="0"/>
          <p:nvPr/>
        </p:nvPicPr>
        <p:blipFill>
          <a:blip r:embed="rId3">
            <a:alphaModFix/>
          </a:blip>
          <a:stretch>
            <a:fillRect/>
          </a:stretch>
        </p:blipFill>
        <p:spPr>
          <a:xfrm>
            <a:off x="5114075" y="404850"/>
            <a:ext cx="3782876" cy="3782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pic>
        <p:nvPicPr>
          <p:cNvPr id="490" name="Google Shape;490;p44"/>
          <p:cNvPicPr preferRelativeResize="0"/>
          <p:nvPr/>
        </p:nvPicPr>
        <p:blipFill>
          <a:blip r:embed="rId3">
            <a:alphaModFix/>
          </a:blip>
          <a:stretch>
            <a:fillRect/>
          </a:stretch>
        </p:blipFill>
        <p:spPr>
          <a:xfrm>
            <a:off x="134371" y="1924925"/>
            <a:ext cx="7486802" cy="1540088"/>
          </a:xfrm>
          <a:prstGeom prst="rect">
            <a:avLst/>
          </a:prstGeom>
          <a:noFill/>
          <a:ln>
            <a:noFill/>
          </a:ln>
        </p:spPr>
      </p:pic>
      <p:pic>
        <p:nvPicPr>
          <p:cNvPr id="491" name="Google Shape;491;p44"/>
          <p:cNvPicPr preferRelativeResize="0"/>
          <p:nvPr/>
        </p:nvPicPr>
        <p:blipFill>
          <a:blip r:embed="rId4">
            <a:alphaModFix/>
          </a:blip>
          <a:stretch>
            <a:fillRect/>
          </a:stretch>
        </p:blipFill>
        <p:spPr>
          <a:xfrm>
            <a:off x="134375" y="858625"/>
            <a:ext cx="7690796" cy="1006225"/>
          </a:xfrm>
          <a:prstGeom prst="rect">
            <a:avLst/>
          </a:prstGeom>
          <a:noFill/>
          <a:ln>
            <a:noFill/>
          </a:ln>
        </p:spPr>
      </p:pic>
      <p:pic>
        <p:nvPicPr>
          <p:cNvPr id="492" name="Google Shape;492;p44"/>
          <p:cNvPicPr preferRelativeResize="0"/>
          <p:nvPr/>
        </p:nvPicPr>
        <p:blipFill>
          <a:blip r:embed="rId5">
            <a:alphaModFix/>
          </a:blip>
          <a:stretch>
            <a:fillRect/>
          </a:stretch>
        </p:blipFill>
        <p:spPr>
          <a:xfrm>
            <a:off x="134375" y="3525100"/>
            <a:ext cx="7486801" cy="1540087"/>
          </a:xfrm>
          <a:prstGeom prst="rect">
            <a:avLst/>
          </a:prstGeom>
          <a:noFill/>
          <a:ln>
            <a:noFill/>
          </a:ln>
        </p:spPr>
      </p:pic>
      <p:sp>
        <p:nvSpPr>
          <p:cNvPr id="493" name="Google Shape;493;p44"/>
          <p:cNvSpPr txBox="1"/>
          <p:nvPr>
            <p:ph type="title"/>
          </p:nvPr>
        </p:nvSpPr>
        <p:spPr>
          <a:xfrm>
            <a:off x="4844400" y="164525"/>
            <a:ext cx="34710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Buzzing or Not?</a:t>
            </a:r>
            <a:endParaRPr/>
          </a:p>
        </p:txBody>
      </p:sp>
      <p:sp>
        <p:nvSpPr>
          <p:cNvPr id="494" name="Google Shape;494;p44"/>
          <p:cNvSpPr txBox="1"/>
          <p:nvPr/>
        </p:nvSpPr>
        <p:spPr>
          <a:xfrm>
            <a:off x="7712100" y="4572025"/>
            <a:ext cx="99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Barlow Semi Condensed Medium"/>
                <a:ea typeface="Barlow Semi Condensed Medium"/>
                <a:cs typeface="Barlow Semi Condensed Medium"/>
                <a:sym typeface="Barlow Semi Condensed Medium"/>
              </a:rPr>
              <a:t>Source: UberSuggest</a:t>
            </a:r>
            <a:endParaRPr sz="1000">
              <a:solidFill>
                <a:schemeClr val="lt1"/>
              </a:solidFill>
              <a:latin typeface="Barlow Semi Condensed Medium"/>
              <a:ea typeface="Barlow Semi Condensed Medium"/>
              <a:cs typeface="Barlow Semi Condensed Medium"/>
              <a:sym typeface="Barlow Semi Condensed Medium"/>
            </a:endParaRPr>
          </a:p>
        </p:txBody>
      </p:sp>
      <p:sp>
        <p:nvSpPr>
          <p:cNvPr id="495" name="Google Shape;495;p44"/>
          <p:cNvSpPr txBox="1"/>
          <p:nvPr/>
        </p:nvSpPr>
        <p:spPr>
          <a:xfrm>
            <a:off x="7712100" y="1878788"/>
            <a:ext cx="1165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High SEO score shows that it’s difficult to rank websites based on organic traffic. This open up a window for us to enter the arena via paid route.</a:t>
            </a:r>
            <a:endParaRPr b="1" sz="15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pic>
        <p:nvPicPr>
          <p:cNvPr id="501" name="Google Shape;501;p45"/>
          <p:cNvPicPr preferRelativeResize="0"/>
          <p:nvPr/>
        </p:nvPicPr>
        <p:blipFill rotWithShape="1">
          <a:blip r:embed="rId3">
            <a:alphaModFix/>
          </a:blip>
          <a:srcRect b="0" l="0" r="3855" t="0"/>
          <a:stretch/>
        </p:blipFill>
        <p:spPr>
          <a:xfrm>
            <a:off x="1776050" y="921750"/>
            <a:ext cx="5476499" cy="3738125"/>
          </a:xfrm>
          <a:prstGeom prst="rect">
            <a:avLst/>
          </a:prstGeom>
          <a:noFill/>
          <a:ln>
            <a:noFill/>
          </a:ln>
        </p:spPr>
      </p:pic>
      <p:sp>
        <p:nvSpPr>
          <p:cNvPr id="502" name="Google Shape;502;p45"/>
          <p:cNvSpPr txBox="1"/>
          <p:nvPr/>
        </p:nvSpPr>
        <p:spPr>
          <a:xfrm>
            <a:off x="4291250" y="4743300"/>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Barlow Semi Condensed Medium"/>
                <a:ea typeface="Barlow Semi Condensed Medium"/>
                <a:cs typeface="Barlow Semi Condensed Medium"/>
                <a:sym typeface="Barlow Semi Condensed Medium"/>
                <a:hlinkClick r:id="rId4"/>
              </a:rPr>
              <a:t>https://www.similarweb.com/website/tradegecko.com/#interests</a:t>
            </a:r>
            <a:r>
              <a:rPr lang="en">
                <a:latin typeface="Barlow Semi Condensed Medium"/>
                <a:ea typeface="Barlow Semi Condensed Medium"/>
                <a:cs typeface="Barlow Semi Condensed Medium"/>
                <a:sym typeface="Barlow Semi Condensed Medium"/>
              </a:rPr>
              <a:t> </a:t>
            </a:r>
            <a:endParaRPr>
              <a:latin typeface="Barlow Semi Condensed Medium"/>
              <a:ea typeface="Barlow Semi Condensed Medium"/>
              <a:cs typeface="Barlow Semi Condensed Medium"/>
              <a:sym typeface="Barlow Semi Condensed Medium"/>
            </a:endParaRPr>
          </a:p>
        </p:txBody>
      </p:sp>
      <p:pic>
        <p:nvPicPr>
          <p:cNvPr id="503" name="Google Shape;503;p45"/>
          <p:cNvPicPr preferRelativeResize="0"/>
          <p:nvPr/>
        </p:nvPicPr>
        <p:blipFill>
          <a:blip r:embed="rId5">
            <a:alphaModFix/>
          </a:blip>
          <a:stretch>
            <a:fillRect/>
          </a:stretch>
        </p:blipFill>
        <p:spPr>
          <a:xfrm>
            <a:off x="-38100" y="921763"/>
            <a:ext cx="1814150" cy="3738125"/>
          </a:xfrm>
          <a:prstGeom prst="rect">
            <a:avLst/>
          </a:prstGeom>
          <a:noFill/>
          <a:ln>
            <a:noFill/>
          </a:ln>
        </p:spPr>
      </p:pic>
      <p:sp>
        <p:nvSpPr>
          <p:cNvPr id="504" name="Google Shape;504;p45"/>
          <p:cNvSpPr txBox="1"/>
          <p:nvPr>
            <p:ph type="title"/>
          </p:nvPr>
        </p:nvSpPr>
        <p:spPr>
          <a:xfrm>
            <a:off x="103725" y="164525"/>
            <a:ext cx="8746800" cy="464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500"/>
              <a:t>What are the competitor’s </a:t>
            </a:r>
            <a:endParaRPr sz="2500"/>
          </a:p>
          <a:p>
            <a:pPr indent="0" lvl="0" marL="0" rtl="0" algn="r">
              <a:spcBef>
                <a:spcPts val="0"/>
              </a:spcBef>
              <a:spcAft>
                <a:spcPts val="0"/>
              </a:spcAft>
              <a:buNone/>
            </a:pPr>
            <a:r>
              <a:rPr lang="en" sz="2500"/>
              <a:t>audience searching for?</a:t>
            </a:r>
            <a:endParaRPr sz="2500"/>
          </a:p>
        </p:txBody>
      </p:sp>
      <p:pic>
        <p:nvPicPr>
          <p:cNvPr id="505" name="Google Shape;505;p45"/>
          <p:cNvPicPr preferRelativeResize="0"/>
          <p:nvPr/>
        </p:nvPicPr>
        <p:blipFill>
          <a:blip r:embed="rId6">
            <a:alphaModFix/>
          </a:blip>
          <a:stretch>
            <a:fillRect/>
          </a:stretch>
        </p:blipFill>
        <p:spPr>
          <a:xfrm>
            <a:off x="7252550" y="921763"/>
            <a:ext cx="1954571" cy="3738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pic>
        <p:nvPicPr>
          <p:cNvPr id="511" name="Google Shape;511;p46"/>
          <p:cNvPicPr preferRelativeResize="0"/>
          <p:nvPr/>
        </p:nvPicPr>
        <p:blipFill>
          <a:blip r:embed="rId3">
            <a:alphaModFix/>
          </a:blip>
          <a:stretch>
            <a:fillRect/>
          </a:stretch>
        </p:blipFill>
        <p:spPr>
          <a:xfrm>
            <a:off x="2460575" y="630625"/>
            <a:ext cx="6135075" cy="2127330"/>
          </a:xfrm>
          <a:prstGeom prst="rect">
            <a:avLst/>
          </a:prstGeom>
          <a:noFill/>
          <a:ln>
            <a:noFill/>
          </a:ln>
        </p:spPr>
      </p:pic>
      <p:pic>
        <p:nvPicPr>
          <p:cNvPr id="512" name="Google Shape;512;p46"/>
          <p:cNvPicPr preferRelativeResize="0"/>
          <p:nvPr/>
        </p:nvPicPr>
        <p:blipFill>
          <a:blip r:embed="rId4">
            <a:alphaModFix/>
          </a:blip>
          <a:stretch>
            <a:fillRect/>
          </a:stretch>
        </p:blipFill>
        <p:spPr>
          <a:xfrm>
            <a:off x="2460575" y="2802225"/>
            <a:ext cx="6135075" cy="2032375"/>
          </a:xfrm>
          <a:prstGeom prst="rect">
            <a:avLst/>
          </a:prstGeom>
          <a:noFill/>
          <a:ln>
            <a:noFill/>
          </a:ln>
        </p:spPr>
      </p:pic>
      <p:sp>
        <p:nvSpPr>
          <p:cNvPr id="513" name="Google Shape;513;p46"/>
          <p:cNvSpPr txBox="1"/>
          <p:nvPr/>
        </p:nvSpPr>
        <p:spPr>
          <a:xfrm>
            <a:off x="701625" y="3665375"/>
            <a:ext cx="11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Stockwise</a:t>
            </a:r>
            <a:endParaRPr b="1" sz="1500">
              <a:solidFill>
                <a:schemeClr val="lt1"/>
              </a:solidFill>
              <a:latin typeface="Barlow Semi Condensed"/>
              <a:ea typeface="Barlow Semi Condensed"/>
              <a:cs typeface="Barlow Semi Condensed"/>
              <a:sym typeface="Barlow Semi Condensed"/>
            </a:endParaRPr>
          </a:p>
        </p:txBody>
      </p:sp>
      <p:sp>
        <p:nvSpPr>
          <p:cNvPr id="514" name="Google Shape;514;p46"/>
          <p:cNvSpPr txBox="1"/>
          <p:nvPr/>
        </p:nvSpPr>
        <p:spPr>
          <a:xfrm>
            <a:off x="681450" y="1447075"/>
            <a:ext cx="116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Stock wise</a:t>
            </a:r>
            <a:endParaRPr b="1" sz="15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7"/>
          <p:cNvSpPr txBox="1"/>
          <p:nvPr>
            <p:ph idx="2" type="title"/>
          </p:nvPr>
        </p:nvSpPr>
        <p:spPr>
          <a:xfrm>
            <a:off x="1843028" y="1279198"/>
            <a:ext cx="27663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520" name="Google Shape;520;p4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521" name="Google Shape;521;p47"/>
          <p:cNvSpPr txBox="1"/>
          <p:nvPr>
            <p:ph type="title"/>
          </p:nvPr>
        </p:nvSpPr>
        <p:spPr>
          <a:xfrm>
            <a:off x="714000" y="648300"/>
            <a:ext cx="60117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Revised Hypothesis</a:t>
            </a:r>
            <a:endParaRPr/>
          </a:p>
        </p:txBody>
      </p:sp>
      <p:sp>
        <p:nvSpPr>
          <p:cNvPr id="522" name="Google Shape;522;p47"/>
          <p:cNvSpPr txBox="1"/>
          <p:nvPr>
            <p:ph idx="1" type="subTitle"/>
          </p:nvPr>
        </p:nvSpPr>
        <p:spPr>
          <a:xfrm>
            <a:off x="1843025" y="1600525"/>
            <a:ext cx="3885000" cy="1262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Shop owners face the problem of excessive deadstock and </a:t>
            </a:r>
            <a:r>
              <a:rPr b="1" lang="en" u="sng">
                <a:latin typeface="Barlow Semi Condensed"/>
                <a:ea typeface="Barlow Semi Condensed"/>
                <a:cs typeface="Barlow Semi Condensed"/>
                <a:sym typeface="Barlow Semi Condensed"/>
              </a:rPr>
              <a:t>surplus</a:t>
            </a:r>
            <a:r>
              <a:rPr lang="en"/>
              <a:t> stock causing financial loss and sustainability issues, compounded by the </a:t>
            </a:r>
            <a:r>
              <a:rPr b="1" lang="en" u="sng">
                <a:latin typeface="Barlow Semi Condensed"/>
                <a:ea typeface="Barlow Semi Condensed"/>
                <a:cs typeface="Barlow Semi Condensed"/>
                <a:sym typeface="Barlow Semi Condensed"/>
              </a:rPr>
              <a:t>difficulties of automatic ordering</a:t>
            </a:r>
            <a:r>
              <a:rPr lang="en"/>
              <a:t> which sometimes prevent them from replacing unwanted products.</a:t>
            </a:r>
            <a:endParaRPr/>
          </a:p>
        </p:txBody>
      </p:sp>
      <p:sp>
        <p:nvSpPr>
          <p:cNvPr id="523" name="Google Shape;523;p47"/>
          <p:cNvSpPr txBox="1"/>
          <p:nvPr>
            <p:ph idx="3" type="title"/>
          </p:nvPr>
        </p:nvSpPr>
        <p:spPr>
          <a:xfrm>
            <a:off x="1843028" y="2913093"/>
            <a:ext cx="27663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524" name="Google Shape;524;p47"/>
          <p:cNvSpPr txBox="1"/>
          <p:nvPr>
            <p:ph idx="4" type="subTitle"/>
          </p:nvPr>
        </p:nvSpPr>
        <p:spPr>
          <a:xfrm>
            <a:off x="1843025" y="3218200"/>
            <a:ext cx="3885000" cy="1693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An AI-powered SaaS solution for </a:t>
            </a:r>
            <a:r>
              <a:rPr b="1" lang="en" u="sng">
                <a:latin typeface="Barlow Semi Condensed"/>
                <a:ea typeface="Barlow Semi Condensed"/>
                <a:cs typeface="Barlow Semi Condensed"/>
                <a:sym typeface="Barlow Semi Condensed"/>
              </a:rPr>
              <a:t>different kinds of stores</a:t>
            </a:r>
            <a:r>
              <a:rPr lang="en"/>
              <a:t> with </a:t>
            </a:r>
            <a:r>
              <a:rPr b="1" lang="en" u="sng">
                <a:latin typeface="Barlow Semi Condensed"/>
                <a:ea typeface="Barlow Semi Condensed"/>
                <a:cs typeface="Barlow Semi Condensed"/>
                <a:sym typeface="Barlow Semi Condensed"/>
              </a:rPr>
              <a:t>high automation</a:t>
            </a:r>
            <a:r>
              <a:rPr lang="en"/>
              <a:t> requiring </a:t>
            </a:r>
            <a:r>
              <a:rPr b="1" lang="en" u="sng">
                <a:latin typeface="Barlow Semi Condensed"/>
                <a:ea typeface="Barlow Semi Condensed"/>
                <a:cs typeface="Barlow Semi Condensed"/>
                <a:sym typeface="Barlow Semi Condensed"/>
              </a:rPr>
              <a:t>little </a:t>
            </a:r>
            <a:r>
              <a:rPr b="1" lang="en" u="sng">
                <a:latin typeface="Barlow Semi Condensed"/>
                <a:ea typeface="Barlow Semi Condensed"/>
                <a:cs typeface="Barlow Semi Condensed"/>
                <a:sym typeface="Barlow Semi Condensed"/>
              </a:rPr>
              <a:t>manual</a:t>
            </a:r>
            <a:r>
              <a:rPr b="1" lang="en" u="sng">
                <a:latin typeface="Barlow Semi Condensed"/>
                <a:ea typeface="Barlow Semi Condensed"/>
                <a:cs typeface="Barlow Semi Condensed"/>
                <a:sym typeface="Barlow Semi Condensed"/>
              </a:rPr>
              <a:t> input</a:t>
            </a:r>
            <a:r>
              <a:rPr lang="en"/>
              <a:t> from the user that leverages advanced data analytics to analyze product trends and predict inventory needs can provide shop owners with </a:t>
            </a:r>
            <a:r>
              <a:rPr b="1" lang="en" u="sng">
                <a:latin typeface="Barlow Semi Condensed"/>
                <a:ea typeface="Barlow Semi Condensed"/>
                <a:cs typeface="Barlow Semi Condensed"/>
                <a:sym typeface="Barlow Semi Condensed"/>
              </a:rPr>
              <a:t>robust suggestions</a:t>
            </a:r>
            <a:r>
              <a:rPr lang="en"/>
              <a:t> on what products to order, when to order them, and in what quantity.</a:t>
            </a:r>
            <a:endParaRPr/>
          </a:p>
        </p:txBody>
      </p:sp>
      <p:sp>
        <p:nvSpPr>
          <p:cNvPr id="525" name="Google Shape;525;p47"/>
          <p:cNvSpPr/>
          <p:nvPr/>
        </p:nvSpPr>
        <p:spPr>
          <a:xfrm>
            <a:off x="713988" y="3034520"/>
            <a:ext cx="884700" cy="8850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762963" y="1431597"/>
            <a:ext cx="884700" cy="8850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7"/>
          <p:cNvGrpSpPr/>
          <p:nvPr/>
        </p:nvGrpSpPr>
        <p:grpSpPr>
          <a:xfrm>
            <a:off x="973257" y="1642041"/>
            <a:ext cx="464112" cy="464112"/>
            <a:chOff x="-55987225" y="3198925"/>
            <a:chExt cx="317450" cy="317450"/>
          </a:xfrm>
        </p:grpSpPr>
        <p:sp>
          <p:nvSpPr>
            <p:cNvPr id="528" name="Google Shape;528;p4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47"/>
          <p:cNvGrpSpPr/>
          <p:nvPr/>
        </p:nvGrpSpPr>
        <p:grpSpPr>
          <a:xfrm>
            <a:off x="952924" y="3244964"/>
            <a:ext cx="406826" cy="464113"/>
            <a:chOff x="-56766175" y="3198925"/>
            <a:chExt cx="279625" cy="319000"/>
          </a:xfrm>
        </p:grpSpPr>
        <p:sp>
          <p:nvSpPr>
            <p:cNvPr id="533" name="Google Shape;533;p4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0" name="Google Shape;540;p47"/>
          <p:cNvPicPr preferRelativeResize="0"/>
          <p:nvPr/>
        </p:nvPicPr>
        <p:blipFill>
          <a:blip r:embed="rId3">
            <a:alphaModFix/>
          </a:blip>
          <a:stretch>
            <a:fillRect/>
          </a:stretch>
        </p:blipFill>
        <p:spPr>
          <a:xfrm>
            <a:off x="5728026" y="1122588"/>
            <a:ext cx="2898324" cy="2898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8"/>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Strategy</a:t>
            </a:r>
            <a:endParaRPr/>
          </a:p>
        </p:txBody>
      </p:sp>
      <p:sp>
        <p:nvSpPr>
          <p:cNvPr id="546" name="Google Shape;546;p48"/>
          <p:cNvSpPr txBox="1"/>
          <p:nvPr>
            <p:ph idx="1" type="body"/>
          </p:nvPr>
        </p:nvSpPr>
        <p:spPr>
          <a:xfrm>
            <a:off x="714000" y="1187700"/>
            <a:ext cx="7713300" cy="3417000"/>
          </a:xfrm>
          <a:prstGeom prst="rect">
            <a:avLst/>
          </a:prstGeom>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Target Segment - Medium Scale Businesses (1 Lakh to 1 Cr)</a:t>
            </a:r>
            <a:endParaRPr sz="1500"/>
          </a:p>
          <a:p>
            <a:pPr indent="-323850" lvl="0" marL="457200" rtl="0" algn="l">
              <a:spcBef>
                <a:spcPts val="0"/>
              </a:spcBef>
              <a:spcAft>
                <a:spcPts val="0"/>
              </a:spcAft>
              <a:buSzPts val="1500"/>
              <a:buChar char="●"/>
            </a:pPr>
            <a:r>
              <a:rPr lang="en" sz="1500"/>
              <a:t>Customer Need - To automate the processes of maximizing profit on a product X without wastage.</a:t>
            </a:r>
            <a:endParaRPr sz="1500"/>
          </a:p>
          <a:p>
            <a:pPr indent="-323850" lvl="0" marL="457200" rtl="0" algn="l">
              <a:spcBef>
                <a:spcPts val="0"/>
              </a:spcBef>
              <a:spcAft>
                <a:spcPts val="0"/>
              </a:spcAft>
              <a:buSzPts val="1500"/>
              <a:buChar char="●"/>
            </a:pPr>
            <a:r>
              <a:rPr lang="en" sz="1500"/>
              <a:t>Market Trend - The number of products is increasing as companies produce similar products while also incorporating evolving AI technology.</a:t>
            </a:r>
            <a:endParaRPr sz="1500"/>
          </a:p>
          <a:p>
            <a:pPr indent="-323850" lvl="0" marL="457200" rtl="0" algn="l">
              <a:spcBef>
                <a:spcPts val="0"/>
              </a:spcBef>
              <a:spcAft>
                <a:spcPts val="0"/>
              </a:spcAft>
              <a:buSzPts val="1500"/>
              <a:buChar char="●"/>
            </a:pPr>
            <a:r>
              <a:rPr lang="en" sz="1500"/>
              <a:t>Value Proposition - Increased profitability through reduced workforce remuneration and remote access, while also increasing consumer satisfaction.</a:t>
            </a:r>
            <a:endParaRPr sz="1500"/>
          </a:p>
          <a:p>
            <a:pPr indent="-323850" lvl="0" marL="457200" rtl="0" algn="l">
              <a:spcBef>
                <a:spcPts val="0"/>
              </a:spcBef>
              <a:spcAft>
                <a:spcPts val="0"/>
              </a:spcAft>
              <a:buSzPts val="1500"/>
              <a:buChar char="●"/>
            </a:pPr>
            <a:r>
              <a:rPr lang="en" sz="1500"/>
              <a:t>Differentiation - Train models using Indian cultural and regional data, leveraging AI adaptiveness, and incorporating differential privacy techniques to learn regional trends while preserving privacy and improving generalizability.</a:t>
            </a:r>
            <a:endParaRPr sz="1500"/>
          </a:p>
          <a:p>
            <a:pPr indent="-323850" lvl="0" marL="457200" rtl="0" algn="l">
              <a:spcBef>
                <a:spcPts val="0"/>
              </a:spcBef>
              <a:spcAft>
                <a:spcPts val="0"/>
              </a:spcAft>
              <a:buSzPts val="1500"/>
              <a:buChar char="●"/>
            </a:pPr>
            <a:r>
              <a:rPr lang="en" sz="1500"/>
              <a:t>Success Metrics - No. of stores using our product who have increased profitability and reduced deadstock and shortage.</a:t>
            </a:r>
            <a:endParaRPr sz="1500"/>
          </a:p>
          <a:p>
            <a:pPr indent="-323850" lvl="0" marL="457200" rtl="0" algn="l">
              <a:spcBef>
                <a:spcPts val="0"/>
              </a:spcBef>
              <a:spcAft>
                <a:spcPts val="0"/>
              </a:spcAft>
              <a:buSzPts val="1500"/>
              <a:buChar char="●"/>
            </a:pPr>
            <a:r>
              <a:rPr lang="en" sz="1500"/>
              <a:t>Risks - There is a risk of data leakage and AI learning incorrect trends, potentially leading to inaccurate suggestions, especially when outliers are present in the data</a:t>
            </a:r>
            <a:endParaRPr sz="1500"/>
          </a:p>
        </p:txBody>
      </p:sp>
      <p:sp>
        <p:nvSpPr>
          <p:cNvPr id="547" name="Google Shape;547;p4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cxnSp>
        <p:nvCxnSpPr>
          <p:cNvPr id="552" name="Google Shape;552;p49"/>
          <p:cNvCxnSpPr/>
          <p:nvPr/>
        </p:nvCxnSpPr>
        <p:spPr>
          <a:xfrm>
            <a:off x="2420425" y="3841150"/>
            <a:ext cx="0" cy="449100"/>
          </a:xfrm>
          <a:prstGeom prst="straightConnector1">
            <a:avLst/>
          </a:prstGeom>
          <a:noFill/>
          <a:ln cap="flat" cmpd="sng" w="19050">
            <a:solidFill>
              <a:srgbClr val="B7B7B7"/>
            </a:solidFill>
            <a:prstDash val="solid"/>
            <a:round/>
            <a:headEnd len="med" w="med" type="none"/>
            <a:tailEnd len="med" w="med" type="none"/>
          </a:ln>
        </p:spPr>
      </p:cxnSp>
      <p:grpSp>
        <p:nvGrpSpPr>
          <p:cNvPr id="553" name="Google Shape;553;p49"/>
          <p:cNvGrpSpPr/>
          <p:nvPr/>
        </p:nvGrpSpPr>
        <p:grpSpPr>
          <a:xfrm>
            <a:off x="328813" y="311538"/>
            <a:ext cx="8511800" cy="4520424"/>
            <a:chOff x="328825" y="348050"/>
            <a:chExt cx="8511800" cy="4520424"/>
          </a:xfrm>
        </p:grpSpPr>
        <p:sp>
          <p:nvSpPr>
            <p:cNvPr id="554" name="Google Shape;554;p49"/>
            <p:cNvSpPr/>
            <p:nvPr/>
          </p:nvSpPr>
          <p:spPr>
            <a:xfrm>
              <a:off x="328825" y="413825"/>
              <a:ext cx="1697100" cy="25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2026050" y="413827"/>
              <a:ext cx="1697100" cy="12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2026050" y="1710425"/>
              <a:ext cx="16971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328825" y="2934974"/>
              <a:ext cx="4329000" cy="193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7117725" y="413825"/>
              <a:ext cx="1697100" cy="25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5420500" y="1710375"/>
              <a:ext cx="16971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4657825" y="2934974"/>
              <a:ext cx="4157100" cy="193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3723275" y="413825"/>
              <a:ext cx="1697100" cy="252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5420500" y="413827"/>
              <a:ext cx="1697100" cy="12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txBox="1"/>
            <p:nvPr/>
          </p:nvSpPr>
          <p:spPr>
            <a:xfrm>
              <a:off x="520150" y="390300"/>
              <a:ext cx="12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 Partners</a:t>
              </a:r>
              <a:endParaRPr/>
            </a:p>
          </p:txBody>
        </p:sp>
        <p:sp>
          <p:nvSpPr>
            <p:cNvPr id="564" name="Google Shape;564;p49"/>
            <p:cNvSpPr txBox="1"/>
            <p:nvPr/>
          </p:nvSpPr>
          <p:spPr>
            <a:xfrm>
              <a:off x="2265750" y="390300"/>
              <a:ext cx="14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 Activities</a:t>
              </a:r>
              <a:endParaRPr/>
            </a:p>
          </p:txBody>
        </p:sp>
        <p:sp>
          <p:nvSpPr>
            <p:cNvPr id="565" name="Google Shape;565;p49"/>
            <p:cNvSpPr txBox="1"/>
            <p:nvPr/>
          </p:nvSpPr>
          <p:spPr>
            <a:xfrm>
              <a:off x="2204525" y="1662638"/>
              <a:ext cx="18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Key Resources</a:t>
              </a:r>
              <a:endParaRPr/>
            </a:p>
          </p:txBody>
        </p:sp>
        <p:sp>
          <p:nvSpPr>
            <p:cNvPr id="566" name="Google Shape;566;p49"/>
            <p:cNvSpPr txBox="1"/>
            <p:nvPr/>
          </p:nvSpPr>
          <p:spPr>
            <a:xfrm>
              <a:off x="3799475" y="413825"/>
              <a:ext cx="16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Value Proposition</a:t>
              </a:r>
              <a:endParaRPr/>
            </a:p>
          </p:txBody>
        </p:sp>
        <p:sp>
          <p:nvSpPr>
            <p:cNvPr id="567" name="Google Shape;567;p49"/>
            <p:cNvSpPr txBox="1"/>
            <p:nvPr/>
          </p:nvSpPr>
          <p:spPr>
            <a:xfrm>
              <a:off x="5698300" y="390300"/>
              <a:ext cx="121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Customer Relationship</a:t>
              </a:r>
              <a:endParaRPr/>
            </a:p>
          </p:txBody>
        </p:sp>
        <p:sp>
          <p:nvSpPr>
            <p:cNvPr id="568" name="Google Shape;568;p49"/>
            <p:cNvSpPr txBox="1"/>
            <p:nvPr/>
          </p:nvSpPr>
          <p:spPr>
            <a:xfrm>
              <a:off x="7091925" y="348050"/>
              <a:ext cx="17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Customer Segment</a:t>
              </a:r>
              <a:endParaRPr/>
            </a:p>
          </p:txBody>
        </p:sp>
        <p:sp>
          <p:nvSpPr>
            <p:cNvPr id="569" name="Google Shape;569;p49"/>
            <p:cNvSpPr txBox="1"/>
            <p:nvPr/>
          </p:nvSpPr>
          <p:spPr>
            <a:xfrm>
              <a:off x="5803075" y="1710425"/>
              <a:ext cx="12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Channels</a:t>
              </a:r>
              <a:endParaRPr/>
            </a:p>
          </p:txBody>
        </p:sp>
        <p:sp>
          <p:nvSpPr>
            <p:cNvPr id="570" name="Google Shape;570;p49"/>
            <p:cNvSpPr txBox="1"/>
            <p:nvPr/>
          </p:nvSpPr>
          <p:spPr>
            <a:xfrm>
              <a:off x="2042650" y="2858825"/>
              <a:ext cx="12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Costs</a:t>
              </a:r>
              <a:endParaRPr/>
            </a:p>
          </p:txBody>
        </p:sp>
        <p:sp>
          <p:nvSpPr>
            <p:cNvPr id="571" name="Google Shape;571;p49"/>
            <p:cNvSpPr txBox="1"/>
            <p:nvPr/>
          </p:nvSpPr>
          <p:spPr>
            <a:xfrm>
              <a:off x="6051325" y="2858825"/>
              <a:ext cx="15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Revenue Stream</a:t>
              </a:r>
              <a:endParaRPr/>
            </a:p>
          </p:txBody>
        </p:sp>
      </p:grpSp>
      <p:sp>
        <p:nvSpPr>
          <p:cNvPr id="572" name="Google Shape;572;p49"/>
          <p:cNvSpPr txBox="1"/>
          <p:nvPr/>
        </p:nvSpPr>
        <p:spPr>
          <a:xfrm>
            <a:off x="165325" y="873575"/>
            <a:ext cx="18369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Vendors</a:t>
            </a:r>
            <a:endParaRPr sz="1100"/>
          </a:p>
          <a:p>
            <a:pPr indent="-298450" lvl="0" marL="457200" rtl="0" algn="l">
              <a:spcBef>
                <a:spcPts val="0"/>
              </a:spcBef>
              <a:spcAft>
                <a:spcPts val="0"/>
              </a:spcAft>
              <a:buSzPts val="1100"/>
              <a:buChar char="●"/>
            </a:pPr>
            <a:r>
              <a:rPr lang="en" sz="1100"/>
              <a:t>Supermarkets</a:t>
            </a:r>
            <a:endParaRPr sz="1100"/>
          </a:p>
          <a:p>
            <a:pPr indent="-298450" lvl="0" marL="457200" rtl="0" algn="l">
              <a:spcBef>
                <a:spcPts val="0"/>
              </a:spcBef>
              <a:spcAft>
                <a:spcPts val="0"/>
              </a:spcAft>
              <a:buSzPts val="1100"/>
              <a:buChar char="●"/>
            </a:pPr>
            <a:r>
              <a:rPr lang="en" sz="1100"/>
              <a:t>Grocery Stores</a:t>
            </a:r>
            <a:endParaRPr sz="1100"/>
          </a:p>
        </p:txBody>
      </p:sp>
      <p:pic>
        <p:nvPicPr>
          <p:cNvPr id="573" name="Google Shape;573;p49"/>
          <p:cNvPicPr preferRelativeResize="0"/>
          <p:nvPr/>
        </p:nvPicPr>
        <p:blipFill>
          <a:blip r:embed="rId3">
            <a:alphaModFix/>
          </a:blip>
          <a:stretch>
            <a:fillRect/>
          </a:stretch>
        </p:blipFill>
        <p:spPr>
          <a:xfrm>
            <a:off x="715725" y="1864950"/>
            <a:ext cx="831300" cy="831300"/>
          </a:xfrm>
          <a:prstGeom prst="rect">
            <a:avLst/>
          </a:prstGeom>
          <a:noFill/>
          <a:ln>
            <a:noFill/>
          </a:ln>
        </p:spPr>
      </p:pic>
      <p:sp>
        <p:nvSpPr>
          <p:cNvPr id="574" name="Google Shape;574;p49"/>
          <p:cNvSpPr txBox="1"/>
          <p:nvPr/>
        </p:nvSpPr>
        <p:spPr>
          <a:xfrm>
            <a:off x="1808400" y="684450"/>
            <a:ext cx="19797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Platform</a:t>
            </a:r>
            <a:endParaRPr sz="1100"/>
          </a:p>
          <a:p>
            <a:pPr indent="-298450" lvl="0" marL="457200" rtl="0" algn="l">
              <a:spcBef>
                <a:spcPts val="0"/>
              </a:spcBef>
              <a:spcAft>
                <a:spcPts val="0"/>
              </a:spcAft>
              <a:buSzPts val="1100"/>
              <a:buChar char="●"/>
            </a:pPr>
            <a:r>
              <a:rPr lang="en" sz="1100"/>
              <a:t>Analytics &amp; Insights</a:t>
            </a:r>
            <a:endParaRPr sz="1100"/>
          </a:p>
          <a:p>
            <a:pPr indent="-298450" lvl="0" marL="457200" rtl="0" algn="l">
              <a:spcBef>
                <a:spcPts val="0"/>
              </a:spcBef>
              <a:spcAft>
                <a:spcPts val="0"/>
              </a:spcAft>
              <a:buSzPts val="1100"/>
              <a:buChar char="●"/>
            </a:pPr>
            <a:r>
              <a:rPr lang="en" sz="1100"/>
              <a:t>Reporting &amp; Forecasting</a:t>
            </a:r>
            <a:endParaRPr sz="1100"/>
          </a:p>
        </p:txBody>
      </p:sp>
      <p:sp>
        <p:nvSpPr>
          <p:cNvPr id="575" name="Google Shape;575;p49"/>
          <p:cNvSpPr txBox="1"/>
          <p:nvPr/>
        </p:nvSpPr>
        <p:spPr>
          <a:xfrm>
            <a:off x="1808400" y="1939025"/>
            <a:ext cx="19797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Physical</a:t>
            </a:r>
            <a:endParaRPr sz="1100"/>
          </a:p>
          <a:p>
            <a:pPr indent="-298450" lvl="0" marL="457200" rtl="0" algn="l">
              <a:spcBef>
                <a:spcPts val="0"/>
              </a:spcBef>
              <a:spcAft>
                <a:spcPts val="0"/>
              </a:spcAft>
              <a:buSzPts val="1100"/>
              <a:buChar char="●"/>
            </a:pPr>
            <a:r>
              <a:rPr lang="en" sz="1100"/>
              <a:t>Intangible</a:t>
            </a:r>
            <a:endParaRPr sz="1100"/>
          </a:p>
          <a:p>
            <a:pPr indent="-298450" lvl="0" marL="457200" rtl="0" algn="l">
              <a:spcBef>
                <a:spcPts val="0"/>
              </a:spcBef>
              <a:spcAft>
                <a:spcPts val="0"/>
              </a:spcAft>
              <a:buSzPts val="1100"/>
              <a:buChar char="●"/>
            </a:pPr>
            <a:r>
              <a:rPr lang="en" sz="1100"/>
              <a:t>Human Resource</a:t>
            </a:r>
            <a:endParaRPr sz="1100"/>
          </a:p>
          <a:p>
            <a:pPr indent="0" lvl="0" marL="457200" rtl="0" algn="l">
              <a:spcBef>
                <a:spcPts val="0"/>
              </a:spcBef>
              <a:spcAft>
                <a:spcPts val="0"/>
              </a:spcAft>
              <a:buNone/>
            </a:pPr>
            <a:r>
              <a:t/>
            </a:r>
            <a:endParaRPr sz="1100"/>
          </a:p>
        </p:txBody>
      </p:sp>
      <p:sp>
        <p:nvSpPr>
          <p:cNvPr id="576" name="Google Shape;576;p49"/>
          <p:cNvSpPr txBox="1"/>
          <p:nvPr/>
        </p:nvSpPr>
        <p:spPr>
          <a:xfrm>
            <a:off x="3559500" y="684450"/>
            <a:ext cx="18369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Deadstock management</a:t>
            </a:r>
            <a:endParaRPr sz="1100"/>
          </a:p>
          <a:p>
            <a:pPr indent="-298450" lvl="0" marL="457200" rtl="0" algn="l">
              <a:spcBef>
                <a:spcPts val="0"/>
              </a:spcBef>
              <a:spcAft>
                <a:spcPts val="0"/>
              </a:spcAft>
              <a:buSzPts val="1100"/>
              <a:buChar char="●"/>
            </a:pPr>
            <a:r>
              <a:rPr lang="en" sz="1100"/>
              <a:t>Demand forecasting</a:t>
            </a:r>
            <a:endParaRPr sz="1100"/>
          </a:p>
          <a:p>
            <a:pPr indent="-298450" lvl="0" marL="457200" rtl="0" algn="l">
              <a:spcBef>
                <a:spcPts val="0"/>
              </a:spcBef>
              <a:spcAft>
                <a:spcPts val="0"/>
              </a:spcAft>
              <a:buSzPts val="1100"/>
              <a:buChar char="●"/>
            </a:pPr>
            <a:r>
              <a:rPr lang="en" sz="1100"/>
              <a:t>Product insights</a:t>
            </a:r>
            <a:endParaRPr sz="1100"/>
          </a:p>
        </p:txBody>
      </p:sp>
      <p:sp>
        <p:nvSpPr>
          <p:cNvPr id="577" name="Google Shape;577;p49"/>
          <p:cNvSpPr txBox="1"/>
          <p:nvPr/>
        </p:nvSpPr>
        <p:spPr>
          <a:xfrm>
            <a:off x="5244000" y="833550"/>
            <a:ext cx="2035200" cy="6927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Dedicated Personal Assistance followed by Self service</a:t>
            </a:r>
            <a:endParaRPr sz="1100"/>
          </a:p>
        </p:txBody>
      </p:sp>
      <p:sp>
        <p:nvSpPr>
          <p:cNvPr id="578" name="Google Shape;578;p49"/>
          <p:cNvSpPr txBox="1"/>
          <p:nvPr/>
        </p:nvSpPr>
        <p:spPr>
          <a:xfrm>
            <a:off x="5293050" y="1939025"/>
            <a:ext cx="18369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Partner stores</a:t>
            </a:r>
            <a:endParaRPr sz="1100"/>
          </a:p>
          <a:p>
            <a:pPr indent="-298450" lvl="0" marL="457200" rtl="0" algn="l">
              <a:spcBef>
                <a:spcPts val="0"/>
              </a:spcBef>
              <a:spcAft>
                <a:spcPts val="0"/>
              </a:spcAft>
              <a:buSzPts val="1100"/>
              <a:buChar char="●"/>
            </a:pPr>
            <a:r>
              <a:rPr lang="en" sz="1100"/>
              <a:t>Trade Shows and Events</a:t>
            </a:r>
            <a:endParaRPr sz="1100"/>
          </a:p>
          <a:p>
            <a:pPr indent="-298450" lvl="0" marL="457200" rtl="0" algn="l">
              <a:spcBef>
                <a:spcPts val="0"/>
              </a:spcBef>
              <a:spcAft>
                <a:spcPts val="0"/>
              </a:spcAft>
              <a:buSzPts val="1100"/>
              <a:buChar char="●"/>
            </a:pPr>
            <a:r>
              <a:rPr lang="en" sz="1100"/>
              <a:t>Referral Marketing</a:t>
            </a:r>
            <a:endParaRPr sz="1100"/>
          </a:p>
        </p:txBody>
      </p:sp>
      <p:pic>
        <p:nvPicPr>
          <p:cNvPr id="579" name="Google Shape;579;p49"/>
          <p:cNvPicPr preferRelativeResize="0"/>
          <p:nvPr/>
        </p:nvPicPr>
        <p:blipFill>
          <a:blip r:embed="rId4">
            <a:alphaModFix/>
          </a:blip>
          <a:stretch>
            <a:fillRect/>
          </a:stretch>
        </p:blipFill>
        <p:spPr>
          <a:xfrm>
            <a:off x="4074901" y="1795075"/>
            <a:ext cx="1019625" cy="971050"/>
          </a:xfrm>
          <a:prstGeom prst="rect">
            <a:avLst/>
          </a:prstGeom>
          <a:noFill/>
          <a:ln>
            <a:noFill/>
          </a:ln>
        </p:spPr>
      </p:pic>
      <p:sp>
        <p:nvSpPr>
          <p:cNvPr id="580" name="Google Shape;580;p49"/>
          <p:cNvSpPr txBox="1"/>
          <p:nvPr/>
        </p:nvSpPr>
        <p:spPr>
          <a:xfrm>
            <a:off x="6977550" y="608250"/>
            <a:ext cx="18369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Segmented market based on size</a:t>
            </a:r>
            <a:endParaRPr sz="1100"/>
          </a:p>
          <a:p>
            <a:pPr indent="-298450" lvl="0" marL="457200" rtl="0" algn="l">
              <a:spcBef>
                <a:spcPts val="0"/>
              </a:spcBef>
              <a:spcAft>
                <a:spcPts val="0"/>
              </a:spcAft>
              <a:buSzPts val="1100"/>
              <a:buChar char="●"/>
            </a:pPr>
            <a:r>
              <a:rPr lang="en" sz="1100"/>
              <a:t>Small-scale</a:t>
            </a:r>
            <a:endParaRPr sz="1100"/>
          </a:p>
          <a:p>
            <a:pPr indent="-127000" lvl="1" marL="571500" rtl="0" algn="l">
              <a:spcBef>
                <a:spcPts val="0"/>
              </a:spcBef>
              <a:spcAft>
                <a:spcPts val="0"/>
              </a:spcAft>
              <a:buSzPts val="1100"/>
              <a:buChar char="○"/>
            </a:pPr>
            <a:r>
              <a:rPr lang="en" sz="1100"/>
              <a:t>(&lt;1 lakh profit)</a:t>
            </a:r>
            <a:endParaRPr sz="1100"/>
          </a:p>
          <a:p>
            <a:pPr indent="-298450" lvl="0" marL="457200" rtl="0" algn="l">
              <a:spcBef>
                <a:spcPts val="0"/>
              </a:spcBef>
              <a:spcAft>
                <a:spcPts val="0"/>
              </a:spcAft>
              <a:buSzPts val="1100"/>
              <a:buChar char="●"/>
            </a:pPr>
            <a:r>
              <a:rPr lang="en" sz="1100"/>
              <a:t>Medium-scale</a:t>
            </a:r>
            <a:endParaRPr sz="1100"/>
          </a:p>
          <a:p>
            <a:pPr indent="-127000" lvl="1" marL="571500" rtl="0" algn="l">
              <a:spcBef>
                <a:spcPts val="0"/>
              </a:spcBef>
              <a:spcAft>
                <a:spcPts val="0"/>
              </a:spcAft>
              <a:buSzPts val="1100"/>
              <a:buChar char="○"/>
            </a:pPr>
            <a:r>
              <a:rPr lang="en" sz="1100"/>
              <a:t>(1 lakh - 1 cr profit)</a:t>
            </a:r>
            <a:endParaRPr sz="1100"/>
          </a:p>
          <a:p>
            <a:pPr indent="-298450" lvl="0" marL="457200" rtl="0" algn="l">
              <a:spcBef>
                <a:spcPts val="0"/>
              </a:spcBef>
              <a:spcAft>
                <a:spcPts val="0"/>
              </a:spcAft>
              <a:buSzPts val="1100"/>
              <a:buChar char="●"/>
            </a:pPr>
            <a:r>
              <a:rPr lang="en" sz="1100"/>
              <a:t>Large-Scale</a:t>
            </a:r>
            <a:endParaRPr sz="1100"/>
          </a:p>
          <a:p>
            <a:pPr indent="-127000" lvl="1" marL="571500" rtl="0" algn="l">
              <a:spcBef>
                <a:spcPts val="0"/>
              </a:spcBef>
              <a:spcAft>
                <a:spcPts val="0"/>
              </a:spcAft>
              <a:buSzPts val="1100"/>
              <a:buChar char="○"/>
            </a:pPr>
            <a:r>
              <a:rPr lang="en" sz="1100"/>
              <a:t>(1 cr profit)</a:t>
            </a:r>
            <a:endParaRPr sz="1100"/>
          </a:p>
        </p:txBody>
      </p:sp>
      <p:sp>
        <p:nvSpPr>
          <p:cNvPr id="581" name="Google Shape;581;p49"/>
          <p:cNvSpPr txBox="1"/>
          <p:nvPr/>
        </p:nvSpPr>
        <p:spPr>
          <a:xfrm>
            <a:off x="730419" y="4543884"/>
            <a:ext cx="7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582" name="Google Shape;582;p49"/>
          <p:cNvCxnSpPr/>
          <p:nvPr/>
        </p:nvCxnSpPr>
        <p:spPr>
          <a:xfrm>
            <a:off x="6763825" y="3841150"/>
            <a:ext cx="0" cy="449100"/>
          </a:xfrm>
          <a:prstGeom prst="straightConnector1">
            <a:avLst/>
          </a:prstGeom>
          <a:noFill/>
          <a:ln cap="flat" cmpd="sng" w="19050">
            <a:solidFill>
              <a:srgbClr val="B7B7B7"/>
            </a:solidFill>
            <a:prstDash val="solid"/>
            <a:round/>
            <a:headEnd len="med" w="med" type="none"/>
            <a:tailEnd len="med" w="med" type="none"/>
          </a:ln>
        </p:spPr>
      </p:cxnSp>
      <p:sp>
        <p:nvSpPr>
          <p:cNvPr id="583" name="Google Shape;583;p49"/>
          <p:cNvSpPr txBox="1"/>
          <p:nvPr/>
        </p:nvSpPr>
        <p:spPr>
          <a:xfrm>
            <a:off x="5073819" y="4543884"/>
            <a:ext cx="7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584" name="Google Shape;584;p49"/>
          <p:cNvCxnSpPr>
            <a:stCxn id="585" idx="2"/>
            <a:endCxn id="586" idx="0"/>
          </p:cNvCxnSpPr>
          <p:nvPr/>
        </p:nvCxnSpPr>
        <p:spPr>
          <a:xfrm flipH="1" rot="-5400000">
            <a:off x="6972776" y="3123450"/>
            <a:ext cx="350100" cy="768000"/>
          </a:xfrm>
          <a:prstGeom prst="bentConnector3">
            <a:avLst>
              <a:gd fmla="val 49986" name="adj1"/>
            </a:avLst>
          </a:prstGeom>
          <a:noFill/>
          <a:ln cap="flat" cmpd="sng" w="19050">
            <a:solidFill>
              <a:srgbClr val="C2C2C2"/>
            </a:solidFill>
            <a:prstDash val="solid"/>
            <a:miter lim="8000"/>
            <a:headEnd len="sm" w="sm" type="none"/>
            <a:tailEnd len="sm" w="sm" type="none"/>
          </a:ln>
        </p:spPr>
      </p:cxnSp>
      <p:cxnSp>
        <p:nvCxnSpPr>
          <p:cNvPr id="587" name="Google Shape;587;p49"/>
          <p:cNvCxnSpPr>
            <a:stCxn id="588" idx="0"/>
            <a:endCxn id="585" idx="2"/>
          </p:cNvCxnSpPr>
          <p:nvPr/>
        </p:nvCxnSpPr>
        <p:spPr>
          <a:xfrm rot="-5400000">
            <a:off x="6204736" y="3123354"/>
            <a:ext cx="350100" cy="768000"/>
          </a:xfrm>
          <a:prstGeom prst="bentConnector3">
            <a:avLst>
              <a:gd fmla="val 49986" name="adj1"/>
            </a:avLst>
          </a:prstGeom>
          <a:noFill/>
          <a:ln cap="flat" cmpd="sng" w="19050">
            <a:solidFill>
              <a:srgbClr val="C2C2C2"/>
            </a:solidFill>
            <a:prstDash val="solid"/>
            <a:miter lim="8000"/>
            <a:headEnd len="sm" w="sm" type="none"/>
            <a:tailEnd len="sm" w="sm" type="none"/>
          </a:ln>
        </p:spPr>
      </p:cxnSp>
      <p:cxnSp>
        <p:nvCxnSpPr>
          <p:cNvPr id="589" name="Google Shape;589;p49"/>
          <p:cNvCxnSpPr/>
          <p:nvPr/>
        </p:nvCxnSpPr>
        <p:spPr>
          <a:xfrm flipH="1" rot="10800000">
            <a:off x="5295514" y="3880442"/>
            <a:ext cx="366600" cy="3705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590" name="Google Shape;590;p49"/>
          <p:cNvCxnSpPr/>
          <p:nvPr/>
        </p:nvCxnSpPr>
        <p:spPr>
          <a:xfrm>
            <a:off x="7774275" y="3880440"/>
            <a:ext cx="541500" cy="3453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585" name="Google Shape;585;p49"/>
          <p:cNvSpPr txBox="1"/>
          <p:nvPr/>
        </p:nvSpPr>
        <p:spPr>
          <a:xfrm>
            <a:off x="6429626" y="3134400"/>
            <a:ext cx="6684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A72A1E"/>
                </a:solidFill>
                <a:latin typeface="Roboto"/>
                <a:ea typeface="Roboto"/>
                <a:cs typeface="Roboto"/>
                <a:sym typeface="Roboto"/>
              </a:rPr>
              <a:t>Pricing Model</a:t>
            </a:r>
            <a:endParaRPr sz="600">
              <a:solidFill>
                <a:srgbClr val="A72A1E"/>
              </a:solidFill>
              <a:latin typeface="Roboto"/>
              <a:ea typeface="Roboto"/>
              <a:cs typeface="Roboto"/>
              <a:sym typeface="Roboto"/>
            </a:endParaRPr>
          </a:p>
        </p:txBody>
      </p:sp>
      <p:sp>
        <p:nvSpPr>
          <p:cNvPr id="588" name="Google Shape;588;p49"/>
          <p:cNvSpPr txBox="1"/>
          <p:nvPr/>
        </p:nvSpPr>
        <p:spPr>
          <a:xfrm>
            <a:off x="5662186" y="3682404"/>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A72A1E"/>
                </a:solidFill>
                <a:latin typeface="Roboto"/>
                <a:ea typeface="Roboto"/>
                <a:cs typeface="Roboto"/>
                <a:sym typeface="Roboto"/>
              </a:rPr>
              <a:t>Small Scale</a:t>
            </a:r>
            <a:endParaRPr sz="700">
              <a:solidFill>
                <a:srgbClr val="A72A1E"/>
              </a:solidFill>
              <a:latin typeface="Roboto"/>
              <a:ea typeface="Roboto"/>
              <a:cs typeface="Roboto"/>
              <a:sym typeface="Roboto"/>
            </a:endParaRPr>
          </a:p>
        </p:txBody>
      </p:sp>
      <p:sp>
        <p:nvSpPr>
          <p:cNvPr id="586" name="Google Shape;586;p49"/>
          <p:cNvSpPr txBox="1"/>
          <p:nvPr/>
        </p:nvSpPr>
        <p:spPr>
          <a:xfrm>
            <a:off x="7198108" y="3682404"/>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A72A1E"/>
                </a:solidFill>
                <a:latin typeface="Roboto"/>
                <a:ea typeface="Roboto"/>
                <a:cs typeface="Roboto"/>
                <a:sym typeface="Roboto"/>
              </a:rPr>
              <a:t>Large Scale</a:t>
            </a:r>
            <a:endParaRPr sz="700">
              <a:solidFill>
                <a:srgbClr val="A72A1E"/>
              </a:solidFill>
              <a:latin typeface="Roboto"/>
              <a:ea typeface="Roboto"/>
              <a:cs typeface="Roboto"/>
              <a:sym typeface="Roboto"/>
            </a:endParaRPr>
          </a:p>
        </p:txBody>
      </p:sp>
      <p:sp>
        <p:nvSpPr>
          <p:cNvPr id="591" name="Google Shape;591;p49"/>
          <p:cNvSpPr txBox="1"/>
          <p:nvPr/>
        </p:nvSpPr>
        <p:spPr>
          <a:xfrm>
            <a:off x="7905375" y="4225740"/>
            <a:ext cx="668400" cy="2484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A72A1E"/>
                </a:solidFill>
                <a:latin typeface="Roboto"/>
                <a:ea typeface="Roboto"/>
                <a:cs typeface="Roboto"/>
                <a:sym typeface="Roboto"/>
              </a:rPr>
              <a:t>Basic (50000 p-m)</a:t>
            </a:r>
            <a:endParaRPr sz="700">
              <a:solidFill>
                <a:srgbClr val="A72A1E"/>
              </a:solidFill>
              <a:latin typeface="Roboto"/>
              <a:ea typeface="Roboto"/>
              <a:cs typeface="Roboto"/>
              <a:sym typeface="Roboto"/>
            </a:endParaRPr>
          </a:p>
        </p:txBody>
      </p:sp>
      <p:sp>
        <p:nvSpPr>
          <p:cNvPr id="592" name="Google Shape;592;p49"/>
          <p:cNvSpPr txBox="1"/>
          <p:nvPr/>
        </p:nvSpPr>
        <p:spPr>
          <a:xfrm>
            <a:off x="7928393" y="4610878"/>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A72A1E"/>
                </a:solidFill>
                <a:latin typeface="Roboto"/>
                <a:ea typeface="Roboto"/>
                <a:cs typeface="Roboto"/>
                <a:sym typeface="Roboto"/>
              </a:rPr>
              <a:t>Premium</a:t>
            </a:r>
            <a:endParaRPr sz="900">
              <a:solidFill>
                <a:srgbClr val="A72A1E"/>
              </a:solidFill>
              <a:latin typeface="Roboto"/>
              <a:ea typeface="Roboto"/>
              <a:cs typeface="Roboto"/>
              <a:sym typeface="Roboto"/>
            </a:endParaRPr>
          </a:p>
        </p:txBody>
      </p:sp>
      <p:sp>
        <p:nvSpPr>
          <p:cNvPr id="593" name="Google Shape;593;p49"/>
          <p:cNvSpPr txBox="1"/>
          <p:nvPr/>
        </p:nvSpPr>
        <p:spPr>
          <a:xfrm>
            <a:off x="5021025" y="4610878"/>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A72A1E"/>
                </a:solidFill>
                <a:latin typeface="Roboto"/>
                <a:ea typeface="Roboto"/>
                <a:cs typeface="Roboto"/>
                <a:sym typeface="Roboto"/>
              </a:rPr>
              <a:t>Premium</a:t>
            </a:r>
            <a:endParaRPr sz="900">
              <a:solidFill>
                <a:srgbClr val="A72A1E"/>
              </a:solidFill>
              <a:latin typeface="Roboto"/>
              <a:ea typeface="Roboto"/>
              <a:cs typeface="Roboto"/>
              <a:sym typeface="Roboto"/>
            </a:endParaRPr>
          </a:p>
        </p:txBody>
      </p:sp>
      <p:sp>
        <p:nvSpPr>
          <p:cNvPr id="594" name="Google Shape;594;p49"/>
          <p:cNvSpPr txBox="1"/>
          <p:nvPr/>
        </p:nvSpPr>
        <p:spPr>
          <a:xfrm>
            <a:off x="5021025" y="4250942"/>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A72A1E"/>
                </a:solidFill>
                <a:latin typeface="Roboto"/>
                <a:ea typeface="Roboto"/>
                <a:cs typeface="Roboto"/>
                <a:sym typeface="Roboto"/>
              </a:rPr>
              <a:t>Basic (1000 p-m)</a:t>
            </a:r>
            <a:endParaRPr sz="700">
              <a:solidFill>
                <a:srgbClr val="A72A1E"/>
              </a:solidFill>
              <a:latin typeface="Roboto"/>
              <a:ea typeface="Roboto"/>
              <a:cs typeface="Roboto"/>
              <a:sym typeface="Roboto"/>
            </a:endParaRPr>
          </a:p>
        </p:txBody>
      </p:sp>
      <p:sp>
        <p:nvSpPr>
          <p:cNvPr id="595" name="Google Shape;595;p49"/>
          <p:cNvSpPr txBox="1"/>
          <p:nvPr/>
        </p:nvSpPr>
        <p:spPr>
          <a:xfrm>
            <a:off x="6430147" y="3682404"/>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A72A1E"/>
                </a:solidFill>
                <a:latin typeface="Roboto"/>
                <a:ea typeface="Roboto"/>
                <a:cs typeface="Roboto"/>
                <a:sym typeface="Roboto"/>
              </a:rPr>
              <a:t>Medium Scale</a:t>
            </a:r>
            <a:endParaRPr sz="600">
              <a:solidFill>
                <a:srgbClr val="A72A1E"/>
              </a:solidFill>
              <a:latin typeface="Roboto"/>
              <a:ea typeface="Roboto"/>
              <a:cs typeface="Roboto"/>
              <a:sym typeface="Roboto"/>
            </a:endParaRPr>
          </a:p>
        </p:txBody>
      </p:sp>
      <p:sp>
        <p:nvSpPr>
          <p:cNvPr id="596" name="Google Shape;596;p49"/>
          <p:cNvSpPr txBox="1"/>
          <p:nvPr/>
        </p:nvSpPr>
        <p:spPr>
          <a:xfrm>
            <a:off x="6463202" y="4610932"/>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A72A1E"/>
                </a:solidFill>
                <a:latin typeface="Roboto"/>
                <a:ea typeface="Roboto"/>
                <a:cs typeface="Roboto"/>
                <a:sym typeface="Roboto"/>
              </a:rPr>
              <a:t>Premium</a:t>
            </a:r>
            <a:endParaRPr sz="900">
              <a:solidFill>
                <a:srgbClr val="A72A1E"/>
              </a:solidFill>
              <a:latin typeface="Roboto"/>
              <a:ea typeface="Roboto"/>
              <a:cs typeface="Roboto"/>
              <a:sym typeface="Roboto"/>
            </a:endParaRPr>
          </a:p>
        </p:txBody>
      </p:sp>
      <p:sp>
        <p:nvSpPr>
          <p:cNvPr id="597" name="Google Shape;597;p49"/>
          <p:cNvSpPr txBox="1"/>
          <p:nvPr/>
        </p:nvSpPr>
        <p:spPr>
          <a:xfrm>
            <a:off x="6463202" y="4250996"/>
            <a:ext cx="667200" cy="1980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A72A1E"/>
                </a:solidFill>
                <a:latin typeface="Roboto"/>
                <a:ea typeface="Roboto"/>
                <a:cs typeface="Roboto"/>
                <a:sym typeface="Roboto"/>
              </a:rPr>
              <a:t>Basic (5000 p-m)</a:t>
            </a:r>
            <a:endParaRPr sz="700">
              <a:solidFill>
                <a:srgbClr val="A72A1E"/>
              </a:solidFill>
              <a:latin typeface="Roboto"/>
              <a:ea typeface="Roboto"/>
              <a:cs typeface="Roboto"/>
              <a:sym typeface="Roboto"/>
            </a:endParaRPr>
          </a:p>
        </p:txBody>
      </p:sp>
      <p:sp>
        <p:nvSpPr>
          <p:cNvPr id="598" name="Google Shape;598;p49"/>
          <p:cNvSpPr txBox="1"/>
          <p:nvPr/>
        </p:nvSpPr>
        <p:spPr>
          <a:xfrm>
            <a:off x="378950" y="3193600"/>
            <a:ext cx="23070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Data-handling servers</a:t>
            </a:r>
            <a:endParaRPr sz="1100"/>
          </a:p>
          <a:p>
            <a:pPr indent="-298450" lvl="0" marL="457200" rtl="0" algn="l">
              <a:spcBef>
                <a:spcPts val="0"/>
              </a:spcBef>
              <a:spcAft>
                <a:spcPts val="0"/>
              </a:spcAft>
              <a:buSzPts val="1100"/>
              <a:buChar char="●"/>
            </a:pPr>
            <a:r>
              <a:rPr lang="en" sz="1100"/>
              <a:t>AI model training</a:t>
            </a:r>
            <a:endParaRPr sz="1100"/>
          </a:p>
          <a:p>
            <a:pPr indent="-298450" lvl="0" marL="457200" rtl="0" algn="l">
              <a:spcBef>
                <a:spcPts val="0"/>
              </a:spcBef>
              <a:spcAft>
                <a:spcPts val="0"/>
              </a:spcAft>
              <a:buSzPts val="1100"/>
              <a:buChar char="●"/>
            </a:pPr>
            <a:r>
              <a:rPr lang="en" sz="1100"/>
              <a:t>Licensing</a:t>
            </a:r>
            <a:endParaRPr sz="1100"/>
          </a:p>
          <a:p>
            <a:pPr indent="-298450" lvl="0" marL="457200" rtl="0" algn="l">
              <a:spcBef>
                <a:spcPts val="0"/>
              </a:spcBef>
              <a:spcAft>
                <a:spcPts val="0"/>
              </a:spcAft>
              <a:buSzPts val="1100"/>
              <a:buChar char="●"/>
            </a:pPr>
            <a:r>
              <a:rPr lang="en" sz="1100"/>
              <a:t>Technical Assistance</a:t>
            </a:r>
            <a:endParaRPr sz="1100"/>
          </a:p>
          <a:p>
            <a:pPr indent="-298450" lvl="0" marL="457200" rtl="0" algn="l">
              <a:spcBef>
                <a:spcPts val="0"/>
              </a:spcBef>
              <a:spcAft>
                <a:spcPts val="0"/>
              </a:spcAft>
              <a:buSzPts val="1100"/>
              <a:buChar char="●"/>
            </a:pPr>
            <a:r>
              <a:rPr lang="en" sz="1100"/>
              <a:t>Salary</a:t>
            </a:r>
            <a:endParaRPr sz="1100"/>
          </a:p>
        </p:txBody>
      </p:sp>
      <p:pic>
        <p:nvPicPr>
          <p:cNvPr id="599" name="Google Shape;599;p49"/>
          <p:cNvPicPr preferRelativeResize="0"/>
          <p:nvPr/>
        </p:nvPicPr>
        <p:blipFill>
          <a:blip r:embed="rId5">
            <a:alphaModFix/>
          </a:blip>
          <a:stretch>
            <a:fillRect/>
          </a:stretch>
        </p:blipFill>
        <p:spPr>
          <a:xfrm>
            <a:off x="2331675" y="3552744"/>
            <a:ext cx="2307000" cy="12130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0"/>
          <p:cNvSpPr/>
          <p:nvPr/>
        </p:nvSpPr>
        <p:spPr>
          <a:xfrm>
            <a:off x="4274275" y="2746650"/>
            <a:ext cx="3732600" cy="1640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You can contact us at!</a:t>
            </a:r>
            <a:endParaRPr>
              <a:solidFill>
                <a:schemeClr val="lt1"/>
              </a:solidFill>
            </a:endParaRPr>
          </a:p>
          <a:p>
            <a:pPr indent="0" lvl="0" marL="0" rtl="0" algn="l">
              <a:spcBef>
                <a:spcPts val="0"/>
              </a:spcBef>
              <a:spcAft>
                <a:spcPts val="0"/>
              </a:spcAft>
              <a:buNone/>
            </a:pPr>
            <a:r>
              <a:rPr lang="en" u="sng">
                <a:solidFill>
                  <a:schemeClr val="hlink"/>
                </a:solidFill>
                <a:hlinkClick r:id="rId3"/>
              </a:rPr>
              <a:t>eshan.rg@iitgn.ac.in</a:t>
            </a:r>
            <a:endParaRPr>
              <a:solidFill>
                <a:schemeClr val="lt1"/>
              </a:solidFill>
            </a:endParaRPr>
          </a:p>
          <a:p>
            <a:pPr indent="0" lvl="0" marL="0" rtl="0" algn="l">
              <a:spcBef>
                <a:spcPts val="0"/>
              </a:spcBef>
              <a:spcAft>
                <a:spcPts val="0"/>
              </a:spcAft>
              <a:buNone/>
            </a:pPr>
            <a:r>
              <a:rPr lang="en" u="sng">
                <a:solidFill>
                  <a:schemeClr val="hlink"/>
                </a:solidFill>
                <a:hlinkClick r:id="rId4"/>
              </a:rPr>
              <a:t>shashikant.gc@iitgn.ac.in</a:t>
            </a:r>
            <a:endParaRPr>
              <a:solidFill>
                <a:schemeClr val="lt1"/>
              </a:solidFill>
            </a:endParaRPr>
          </a:p>
          <a:p>
            <a:pPr indent="0" lvl="0" marL="0" rtl="0" algn="l">
              <a:spcBef>
                <a:spcPts val="0"/>
              </a:spcBef>
              <a:spcAft>
                <a:spcPts val="0"/>
              </a:spcAft>
              <a:buNone/>
            </a:pPr>
            <a:r>
              <a:rPr lang="en" u="sng">
                <a:solidFill>
                  <a:schemeClr val="hlink"/>
                </a:solidFill>
                <a:hlinkClick r:id="rId5"/>
              </a:rPr>
              <a:t>hitarth.g@iitgn.ac.in</a:t>
            </a:r>
            <a:endParaRPr>
              <a:solidFill>
                <a:schemeClr val="lt1"/>
              </a:solidFill>
            </a:endParaRPr>
          </a:p>
          <a:p>
            <a:pPr indent="0" lvl="0" marL="0" rtl="0" algn="l">
              <a:spcBef>
                <a:spcPts val="0"/>
              </a:spcBef>
              <a:spcAft>
                <a:spcPts val="0"/>
              </a:spcAft>
              <a:buNone/>
            </a:pPr>
            <a:r>
              <a:rPr lang="en" u="sng">
                <a:solidFill>
                  <a:schemeClr val="hlink"/>
                </a:solidFill>
                <a:hlinkClick r:id="rId6"/>
              </a:rPr>
              <a:t>desai.aadesh@iitgn.ac.in</a:t>
            </a:r>
            <a:endParaRPr>
              <a:solidFill>
                <a:schemeClr val="lt1"/>
              </a:solidFill>
            </a:endParaRPr>
          </a:p>
          <a:p>
            <a:pPr indent="0" lvl="0" marL="0" rtl="0" algn="l">
              <a:spcBef>
                <a:spcPts val="0"/>
              </a:spcBef>
              <a:spcAft>
                <a:spcPts val="0"/>
              </a:spcAft>
              <a:buNone/>
            </a:pPr>
            <a:r>
              <a:rPr lang="en" u="sng">
                <a:solidFill>
                  <a:schemeClr val="hlink"/>
                </a:solidFill>
                <a:hlinkClick r:id="rId7"/>
              </a:rPr>
              <a:t>shreyash.a@iitgn.ac.in</a:t>
            </a:r>
            <a:endParaRPr>
              <a:solidFill>
                <a:schemeClr val="lt1"/>
              </a:solidFill>
            </a:endParaRPr>
          </a:p>
          <a:p>
            <a:pPr indent="0" lvl="0" marL="0" rtl="0" algn="l">
              <a:spcBef>
                <a:spcPts val="0"/>
              </a:spcBef>
              <a:spcAft>
                <a:spcPts val="0"/>
              </a:spcAft>
              <a:buNone/>
            </a:pPr>
            <a:r>
              <a:rPr lang="en" u="sng">
                <a:solidFill>
                  <a:schemeClr val="hlink"/>
                </a:solidFill>
                <a:hlinkClick r:id="rId8"/>
              </a:rPr>
              <a:t>yash.mh@iitgn.ac.in</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605" name="Google Shape;605;p50"/>
          <p:cNvSpPr/>
          <p:nvPr/>
        </p:nvSpPr>
        <p:spPr>
          <a:xfrm>
            <a:off x="4461373" y="876077"/>
            <a:ext cx="724500" cy="7245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4572000" y="932925"/>
            <a:ext cx="3855300" cy="61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T</a:t>
            </a:r>
            <a:r>
              <a:rPr lang="en"/>
              <a:t>hanks!</a:t>
            </a:r>
            <a:endParaRPr/>
          </a:p>
        </p:txBody>
      </p:sp>
      <p:sp>
        <p:nvSpPr>
          <p:cNvPr id="607" name="Google Shape;607;p50"/>
          <p:cNvSpPr txBox="1"/>
          <p:nvPr>
            <p:ph idx="1" type="subTitle"/>
          </p:nvPr>
        </p:nvSpPr>
        <p:spPr>
          <a:xfrm>
            <a:off x="4572000" y="1677450"/>
            <a:ext cx="3855300" cy="106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Montserrat ExtraBold"/>
                <a:ea typeface="Montserrat ExtraBold"/>
                <a:cs typeface="Montserrat ExtraBold"/>
                <a:sym typeface="Montserrat ExtraBold"/>
              </a:rPr>
              <a:t>Do you have any questions?</a:t>
            </a:r>
            <a:endParaRPr sz="1800">
              <a:latin typeface="Montserrat ExtraBold"/>
              <a:ea typeface="Montserrat ExtraBold"/>
              <a:cs typeface="Montserrat ExtraBold"/>
              <a:sym typeface="Montserrat ExtraBold"/>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sp>
        <p:nvSpPr>
          <p:cNvPr id="608" name="Google Shape;608;p5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grpSp>
        <p:nvGrpSpPr>
          <p:cNvPr id="609" name="Google Shape;609;p50"/>
          <p:cNvGrpSpPr/>
          <p:nvPr/>
        </p:nvGrpSpPr>
        <p:grpSpPr>
          <a:xfrm>
            <a:off x="1122970" y="1631272"/>
            <a:ext cx="2733810" cy="2400755"/>
            <a:chOff x="1122970" y="1631272"/>
            <a:chExt cx="2733810" cy="2400755"/>
          </a:xfrm>
        </p:grpSpPr>
        <p:sp>
          <p:nvSpPr>
            <p:cNvPr id="610" name="Google Shape;610;p50"/>
            <p:cNvSpPr/>
            <p:nvPr/>
          </p:nvSpPr>
          <p:spPr>
            <a:xfrm>
              <a:off x="1122970" y="3723326"/>
              <a:ext cx="2728010" cy="308702"/>
            </a:xfrm>
            <a:custGeom>
              <a:rect b="b" l="l" r="r" t="t"/>
              <a:pathLst>
                <a:path extrusionOk="0" h="19318" w="170714">
                  <a:moveTo>
                    <a:pt x="85337" y="0"/>
                  </a:moveTo>
                  <a:cubicBezTo>
                    <a:pt x="38233" y="0"/>
                    <a:pt x="1" y="4316"/>
                    <a:pt x="1" y="9679"/>
                  </a:cubicBezTo>
                  <a:cubicBezTo>
                    <a:pt x="1" y="15003"/>
                    <a:pt x="38233" y="19318"/>
                    <a:pt x="85337" y="19318"/>
                  </a:cubicBezTo>
                  <a:cubicBezTo>
                    <a:pt x="132482" y="19318"/>
                    <a:pt x="170713" y="15003"/>
                    <a:pt x="170713" y="9679"/>
                  </a:cubicBezTo>
                  <a:cubicBezTo>
                    <a:pt x="170713" y="4316"/>
                    <a:pt x="132482" y="0"/>
                    <a:pt x="85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0"/>
            <p:cNvSpPr/>
            <p:nvPr/>
          </p:nvSpPr>
          <p:spPr>
            <a:xfrm>
              <a:off x="1586342" y="3092404"/>
              <a:ext cx="78638" cy="788182"/>
            </a:xfrm>
            <a:custGeom>
              <a:rect b="b" l="l" r="r" t="t"/>
              <a:pathLst>
                <a:path extrusionOk="0" h="49323" w="4921">
                  <a:moveTo>
                    <a:pt x="0" y="0"/>
                  </a:moveTo>
                  <a:lnTo>
                    <a:pt x="0" y="49323"/>
                  </a:lnTo>
                  <a:lnTo>
                    <a:pt x="4920" y="49323"/>
                  </a:lnTo>
                  <a:lnTo>
                    <a:pt x="492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586342" y="3092404"/>
              <a:ext cx="78638" cy="167566"/>
            </a:xfrm>
            <a:custGeom>
              <a:rect b="b" l="l" r="r" t="t"/>
              <a:pathLst>
                <a:path extrusionOk="0" h="10486" w="4921">
                  <a:moveTo>
                    <a:pt x="0" y="0"/>
                  </a:moveTo>
                  <a:lnTo>
                    <a:pt x="0" y="10486"/>
                  </a:lnTo>
                  <a:lnTo>
                    <a:pt x="4920" y="10486"/>
                  </a:lnTo>
                  <a:lnTo>
                    <a:pt x="49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746813" y="3049226"/>
              <a:ext cx="77982" cy="788821"/>
            </a:xfrm>
            <a:custGeom>
              <a:rect b="b" l="l" r="r" t="t"/>
              <a:pathLst>
                <a:path extrusionOk="0" h="49363" w="4880">
                  <a:moveTo>
                    <a:pt x="0" y="0"/>
                  </a:moveTo>
                  <a:lnTo>
                    <a:pt x="0" y="49363"/>
                  </a:lnTo>
                  <a:lnTo>
                    <a:pt x="4880" y="49363"/>
                  </a:lnTo>
                  <a:lnTo>
                    <a:pt x="48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1746813" y="3049226"/>
              <a:ext cx="77982" cy="210744"/>
            </a:xfrm>
            <a:custGeom>
              <a:rect b="b" l="l" r="r" t="t"/>
              <a:pathLst>
                <a:path extrusionOk="0" h="13188" w="4880">
                  <a:moveTo>
                    <a:pt x="0" y="0"/>
                  </a:moveTo>
                  <a:lnTo>
                    <a:pt x="0" y="13188"/>
                  </a:lnTo>
                  <a:lnTo>
                    <a:pt x="4880" y="13188"/>
                  </a:lnTo>
                  <a:lnTo>
                    <a:pt x="48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0"/>
            <p:cNvSpPr/>
            <p:nvPr/>
          </p:nvSpPr>
          <p:spPr>
            <a:xfrm>
              <a:off x="2348092" y="3092404"/>
              <a:ext cx="77982" cy="788182"/>
            </a:xfrm>
            <a:custGeom>
              <a:rect b="b" l="l" r="r" t="t"/>
              <a:pathLst>
                <a:path extrusionOk="0" h="49323" w="4880">
                  <a:moveTo>
                    <a:pt x="0" y="0"/>
                  </a:moveTo>
                  <a:lnTo>
                    <a:pt x="0" y="49323"/>
                  </a:lnTo>
                  <a:lnTo>
                    <a:pt x="4880" y="49323"/>
                  </a:lnTo>
                  <a:lnTo>
                    <a:pt x="488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0"/>
            <p:cNvSpPr/>
            <p:nvPr/>
          </p:nvSpPr>
          <p:spPr>
            <a:xfrm>
              <a:off x="2348092" y="3092404"/>
              <a:ext cx="77982" cy="167566"/>
            </a:xfrm>
            <a:custGeom>
              <a:rect b="b" l="l" r="r" t="t"/>
              <a:pathLst>
                <a:path extrusionOk="0" h="10486" w="4880">
                  <a:moveTo>
                    <a:pt x="0" y="0"/>
                  </a:moveTo>
                  <a:lnTo>
                    <a:pt x="0" y="10486"/>
                  </a:lnTo>
                  <a:lnTo>
                    <a:pt x="4880" y="10486"/>
                  </a:lnTo>
                  <a:lnTo>
                    <a:pt x="48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0"/>
            <p:cNvSpPr/>
            <p:nvPr/>
          </p:nvSpPr>
          <p:spPr>
            <a:xfrm>
              <a:off x="2507908" y="3049226"/>
              <a:ext cx="77998" cy="788821"/>
            </a:xfrm>
            <a:custGeom>
              <a:rect b="b" l="l" r="r" t="t"/>
              <a:pathLst>
                <a:path extrusionOk="0" h="49363" w="4881">
                  <a:moveTo>
                    <a:pt x="1" y="0"/>
                  </a:moveTo>
                  <a:lnTo>
                    <a:pt x="1" y="49363"/>
                  </a:lnTo>
                  <a:lnTo>
                    <a:pt x="4881" y="49363"/>
                  </a:lnTo>
                  <a:lnTo>
                    <a:pt x="488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0"/>
            <p:cNvSpPr/>
            <p:nvPr/>
          </p:nvSpPr>
          <p:spPr>
            <a:xfrm>
              <a:off x="2507908" y="3049226"/>
              <a:ext cx="77998" cy="210744"/>
            </a:xfrm>
            <a:custGeom>
              <a:rect b="b" l="l" r="r" t="t"/>
              <a:pathLst>
                <a:path extrusionOk="0" h="13188" w="4881">
                  <a:moveTo>
                    <a:pt x="1" y="0"/>
                  </a:moveTo>
                  <a:lnTo>
                    <a:pt x="1" y="13188"/>
                  </a:lnTo>
                  <a:lnTo>
                    <a:pt x="4881" y="13188"/>
                  </a:lnTo>
                  <a:lnTo>
                    <a:pt x="48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0"/>
            <p:cNvSpPr/>
            <p:nvPr/>
          </p:nvSpPr>
          <p:spPr>
            <a:xfrm>
              <a:off x="1516094" y="2957708"/>
              <a:ext cx="1099456" cy="189491"/>
            </a:xfrm>
            <a:custGeom>
              <a:rect b="b" l="l" r="r" t="t"/>
              <a:pathLst>
                <a:path extrusionOk="0" h="11858" w="68802">
                  <a:moveTo>
                    <a:pt x="34401" y="0"/>
                  </a:moveTo>
                  <a:cubicBezTo>
                    <a:pt x="27505" y="0"/>
                    <a:pt x="21052" y="363"/>
                    <a:pt x="15688" y="968"/>
                  </a:cubicBezTo>
                  <a:lnTo>
                    <a:pt x="0" y="968"/>
                  </a:lnTo>
                  <a:lnTo>
                    <a:pt x="0" y="5929"/>
                  </a:lnTo>
                  <a:cubicBezTo>
                    <a:pt x="0" y="9195"/>
                    <a:pt x="15406" y="11857"/>
                    <a:pt x="34401" y="11857"/>
                  </a:cubicBezTo>
                  <a:cubicBezTo>
                    <a:pt x="53396" y="11857"/>
                    <a:pt x="68802" y="9195"/>
                    <a:pt x="68802" y="5929"/>
                  </a:cubicBezTo>
                  <a:lnTo>
                    <a:pt x="68802" y="968"/>
                  </a:lnTo>
                  <a:lnTo>
                    <a:pt x="53154" y="968"/>
                  </a:lnTo>
                  <a:cubicBezTo>
                    <a:pt x="47750" y="363"/>
                    <a:pt x="41338" y="0"/>
                    <a:pt x="34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0"/>
            <p:cNvSpPr/>
            <p:nvPr/>
          </p:nvSpPr>
          <p:spPr>
            <a:xfrm>
              <a:off x="1516094" y="2874564"/>
              <a:ext cx="1099456" cy="189491"/>
            </a:xfrm>
            <a:custGeom>
              <a:rect b="b" l="l" r="r" t="t"/>
              <a:pathLst>
                <a:path extrusionOk="0" h="11858" w="68802">
                  <a:moveTo>
                    <a:pt x="34401" y="1"/>
                  </a:moveTo>
                  <a:cubicBezTo>
                    <a:pt x="15406" y="1"/>
                    <a:pt x="0" y="2663"/>
                    <a:pt x="0" y="5929"/>
                  </a:cubicBezTo>
                  <a:cubicBezTo>
                    <a:pt x="0" y="9196"/>
                    <a:pt x="15406" y="11858"/>
                    <a:pt x="34401" y="11858"/>
                  </a:cubicBezTo>
                  <a:cubicBezTo>
                    <a:pt x="53396" y="11858"/>
                    <a:pt x="68802" y="9196"/>
                    <a:pt x="68802" y="5929"/>
                  </a:cubicBezTo>
                  <a:cubicBezTo>
                    <a:pt x="68802" y="2663"/>
                    <a:pt x="53396" y="1"/>
                    <a:pt x="34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0"/>
            <p:cNvSpPr/>
            <p:nvPr/>
          </p:nvSpPr>
          <p:spPr>
            <a:xfrm>
              <a:off x="1628865" y="2898336"/>
              <a:ext cx="833948" cy="105069"/>
            </a:xfrm>
            <a:custGeom>
              <a:rect b="b" l="l" r="r" t="t"/>
              <a:pathLst>
                <a:path extrusionOk="0" h="6575" w="52187">
                  <a:moveTo>
                    <a:pt x="13386" y="1"/>
                  </a:moveTo>
                  <a:cubicBezTo>
                    <a:pt x="12908" y="1"/>
                    <a:pt x="1" y="6575"/>
                    <a:pt x="1" y="6575"/>
                  </a:cubicBezTo>
                  <a:lnTo>
                    <a:pt x="43839" y="6575"/>
                  </a:lnTo>
                  <a:lnTo>
                    <a:pt x="52187" y="324"/>
                  </a:lnTo>
                  <a:lnTo>
                    <a:pt x="22303" y="324"/>
                  </a:lnTo>
                  <a:lnTo>
                    <a:pt x="13390" y="1"/>
                  </a:lnTo>
                  <a:cubicBezTo>
                    <a:pt x="13389" y="1"/>
                    <a:pt x="13388" y="1"/>
                    <a:pt x="13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0"/>
            <p:cNvSpPr/>
            <p:nvPr/>
          </p:nvSpPr>
          <p:spPr>
            <a:xfrm>
              <a:off x="1948529" y="2007122"/>
              <a:ext cx="170794" cy="898396"/>
            </a:xfrm>
            <a:custGeom>
              <a:rect b="b" l="l" r="r" t="t"/>
              <a:pathLst>
                <a:path extrusionOk="0" h="56220" w="10688">
                  <a:moveTo>
                    <a:pt x="0" y="1"/>
                  </a:moveTo>
                  <a:lnTo>
                    <a:pt x="0" y="56220"/>
                  </a:lnTo>
                  <a:lnTo>
                    <a:pt x="10687" y="56220"/>
                  </a:lnTo>
                  <a:lnTo>
                    <a:pt x="106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p:nvPr/>
          </p:nvSpPr>
          <p:spPr>
            <a:xfrm>
              <a:off x="1948528" y="1982641"/>
              <a:ext cx="205599" cy="24497"/>
            </a:xfrm>
            <a:custGeom>
              <a:rect b="b" l="l" r="r" t="t"/>
              <a:pathLst>
                <a:path extrusionOk="0" h="1533" w="12866">
                  <a:moveTo>
                    <a:pt x="2742" y="0"/>
                  </a:moveTo>
                  <a:lnTo>
                    <a:pt x="0" y="1533"/>
                  </a:lnTo>
                  <a:lnTo>
                    <a:pt x="10687" y="1533"/>
                  </a:lnTo>
                  <a:lnTo>
                    <a:pt x="12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a:off x="2119307" y="1980777"/>
              <a:ext cx="34820" cy="934478"/>
            </a:xfrm>
            <a:custGeom>
              <a:rect b="b" l="l" r="r" t="t"/>
              <a:pathLst>
                <a:path extrusionOk="0" h="58478" w="2179">
                  <a:moveTo>
                    <a:pt x="2178" y="0"/>
                  </a:moveTo>
                  <a:lnTo>
                    <a:pt x="0" y="1533"/>
                  </a:lnTo>
                  <a:lnTo>
                    <a:pt x="0" y="58478"/>
                  </a:lnTo>
                  <a:lnTo>
                    <a:pt x="2178" y="57187"/>
                  </a:lnTo>
                  <a:lnTo>
                    <a:pt x="21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0"/>
            <p:cNvSpPr/>
            <p:nvPr/>
          </p:nvSpPr>
          <p:spPr>
            <a:xfrm>
              <a:off x="2074834" y="2339666"/>
              <a:ext cx="283581" cy="586482"/>
            </a:xfrm>
            <a:custGeom>
              <a:rect b="b" l="l" r="r" t="t"/>
              <a:pathLst>
                <a:path extrusionOk="0" h="36701" w="17746">
                  <a:moveTo>
                    <a:pt x="1" y="1"/>
                  </a:moveTo>
                  <a:lnTo>
                    <a:pt x="1" y="36700"/>
                  </a:lnTo>
                  <a:lnTo>
                    <a:pt x="17745" y="36700"/>
                  </a:lnTo>
                  <a:lnTo>
                    <a:pt x="177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p:nvPr/>
          </p:nvSpPr>
          <p:spPr>
            <a:xfrm>
              <a:off x="2074834" y="2316393"/>
              <a:ext cx="319664" cy="25153"/>
            </a:xfrm>
            <a:custGeom>
              <a:rect b="b" l="l" r="r" t="t"/>
              <a:pathLst>
                <a:path extrusionOk="0" h="1574" w="20004">
                  <a:moveTo>
                    <a:pt x="2824" y="1"/>
                  </a:moveTo>
                  <a:lnTo>
                    <a:pt x="1" y="1574"/>
                  </a:lnTo>
                  <a:lnTo>
                    <a:pt x="17745" y="1574"/>
                  </a:lnTo>
                  <a:lnTo>
                    <a:pt x="200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a:off x="2358400" y="2314529"/>
              <a:ext cx="36099" cy="611619"/>
            </a:xfrm>
            <a:custGeom>
              <a:rect b="b" l="l" r="r" t="t"/>
              <a:pathLst>
                <a:path extrusionOk="0" h="38274" w="2259">
                  <a:moveTo>
                    <a:pt x="2259" y="1"/>
                  </a:moveTo>
                  <a:lnTo>
                    <a:pt x="0" y="1574"/>
                  </a:lnTo>
                  <a:lnTo>
                    <a:pt x="0" y="38273"/>
                  </a:lnTo>
                  <a:lnTo>
                    <a:pt x="2259" y="36983"/>
                  </a:lnTo>
                  <a:lnTo>
                    <a:pt x="2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a:off x="1846049" y="2371242"/>
              <a:ext cx="170155" cy="554250"/>
            </a:xfrm>
            <a:custGeom>
              <a:rect b="b" l="l" r="r" t="t"/>
              <a:pathLst>
                <a:path extrusionOk="0" h="34684" w="10648">
                  <a:moveTo>
                    <a:pt x="1" y="1"/>
                  </a:moveTo>
                  <a:lnTo>
                    <a:pt x="1" y="34684"/>
                  </a:lnTo>
                  <a:lnTo>
                    <a:pt x="10648" y="34684"/>
                  </a:lnTo>
                  <a:lnTo>
                    <a:pt x="106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a:off x="1798364" y="2745030"/>
              <a:ext cx="217839" cy="46422"/>
            </a:xfrm>
            <a:custGeom>
              <a:rect b="b" l="l" r="r" t="t"/>
              <a:pathLst>
                <a:path extrusionOk="0" h="2905" w="13632">
                  <a:moveTo>
                    <a:pt x="3267" y="1"/>
                  </a:moveTo>
                  <a:lnTo>
                    <a:pt x="0" y="2904"/>
                  </a:lnTo>
                  <a:lnTo>
                    <a:pt x="11373" y="2904"/>
                  </a:lnTo>
                  <a:cubicBezTo>
                    <a:pt x="11373" y="2904"/>
                    <a:pt x="13591" y="202"/>
                    <a:pt x="13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p:nvPr/>
          </p:nvSpPr>
          <p:spPr>
            <a:xfrm>
              <a:off x="1980105" y="2745030"/>
              <a:ext cx="36099" cy="62530"/>
            </a:xfrm>
            <a:custGeom>
              <a:rect b="b" l="l" r="r" t="t"/>
              <a:pathLst>
                <a:path extrusionOk="0" h="3913" w="2259">
                  <a:moveTo>
                    <a:pt x="2259" y="1"/>
                  </a:moveTo>
                  <a:lnTo>
                    <a:pt x="0" y="2904"/>
                  </a:lnTo>
                  <a:lnTo>
                    <a:pt x="2259" y="3913"/>
                  </a:lnTo>
                  <a:lnTo>
                    <a:pt x="22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0"/>
            <p:cNvSpPr/>
            <p:nvPr/>
          </p:nvSpPr>
          <p:spPr>
            <a:xfrm>
              <a:off x="1846049" y="2349264"/>
              <a:ext cx="205599" cy="23858"/>
            </a:xfrm>
            <a:custGeom>
              <a:rect b="b" l="l" r="r" t="t"/>
              <a:pathLst>
                <a:path extrusionOk="0" h="1493" w="12866">
                  <a:moveTo>
                    <a:pt x="2743" y="1"/>
                  </a:moveTo>
                  <a:lnTo>
                    <a:pt x="1" y="1493"/>
                  </a:lnTo>
                  <a:lnTo>
                    <a:pt x="10648" y="1493"/>
                  </a:lnTo>
                  <a:lnTo>
                    <a:pt x="128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0"/>
            <p:cNvSpPr/>
            <p:nvPr/>
          </p:nvSpPr>
          <p:spPr>
            <a:xfrm>
              <a:off x="2016188" y="2347400"/>
              <a:ext cx="35460" cy="578092"/>
            </a:xfrm>
            <a:custGeom>
              <a:rect b="b" l="l" r="r" t="t"/>
              <a:pathLst>
                <a:path extrusionOk="0" h="36176" w="2219">
                  <a:moveTo>
                    <a:pt x="2219" y="1"/>
                  </a:moveTo>
                  <a:lnTo>
                    <a:pt x="1" y="1493"/>
                  </a:lnTo>
                  <a:lnTo>
                    <a:pt x="1" y="36176"/>
                  </a:lnTo>
                  <a:lnTo>
                    <a:pt x="2219" y="34926"/>
                  </a:lnTo>
                  <a:lnTo>
                    <a:pt x="22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0"/>
            <p:cNvSpPr/>
            <p:nvPr/>
          </p:nvSpPr>
          <p:spPr>
            <a:xfrm>
              <a:off x="2284923" y="2288753"/>
              <a:ext cx="7750" cy="38688"/>
            </a:xfrm>
            <a:custGeom>
              <a:rect b="b" l="l" r="r" t="t"/>
              <a:pathLst>
                <a:path extrusionOk="0" h="2421" w="485">
                  <a:moveTo>
                    <a:pt x="1" y="1"/>
                  </a:moveTo>
                  <a:lnTo>
                    <a:pt x="1" y="2420"/>
                  </a:lnTo>
                  <a:lnTo>
                    <a:pt x="485" y="2420"/>
                  </a:lnTo>
                  <a:lnTo>
                    <a:pt x="4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0"/>
            <p:cNvSpPr/>
            <p:nvPr/>
          </p:nvSpPr>
          <p:spPr>
            <a:xfrm>
              <a:off x="2174725" y="2288753"/>
              <a:ext cx="7750" cy="38688"/>
            </a:xfrm>
            <a:custGeom>
              <a:rect b="b" l="l" r="r" t="t"/>
              <a:pathLst>
                <a:path extrusionOk="0" h="2421" w="485">
                  <a:moveTo>
                    <a:pt x="1" y="1"/>
                  </a:moveTo>
                  <a:lnTo>
                    <a:pt x="1" y="2420"/>
                  </a:lnTo>
                  <a:lnTo>
                    <a:pt x="485" y="2420"/>
                  </a:lnTo>
                  <a:lnTo>
                    <a:pt x="48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0"/>
            <p:cNvSpPr/>
            <p:nvPr/>
          </p:nvSpPr>
          <p:spPr>
            <a:xfrm>
              <a:off x="2114784" y="2229468"/>
              <a:ext cx="245565" cy="62530"/>
            </a:xfrm>
            <a:custGeom>
              <a:rect b="b" l="l" r="r" t="t"/>
              <a:pathLst>
                <a:path extrusionOk="0" h="3913" w="15367">
                  <a:moveTo>
                    <a:pt x="808" y="0"/>
                  </a:moveTo>
                  <a:cubicBezTo>
                    <a:pt x="364" y="0"/>
                    <a:pt x="1" y="363"/>
                    <a:pt x="1" y="807"/>
                  </a:cubicBezTo>
                  <a:lnTo>
                    <a:pt x="1" y="3106"/>
                  </a:lnTo>
                  <a:cubicBezTo>
                    <a:pt x="1" y="3549"/>
                    <a:pt x="364" y="3912"/>
                    <a:pt x="808" y="3912"/>
                  </a:cubicBezTo>
                  <a:lnTo>
                    <a:pt x="14560" y="3912"/>
                  </a:lnTo>
                  <a:cubicBezTo>
                    <a:pt x="15003" y="3912"/>
                    <a:pt x="15366" y="3549"/>
                    <a:pt x="15366" y="3106"/>
                  </a:cubicBezTo>
                  <a:lnTo>
                    <a:pt x="15366" y="807"/>
                  </a:lnTo>
                  <a:cubicBezTo>
                    <a:pt x="15366" y="363"/>
                    <a:pt x="15003" y="0"/>
                    <a:pt x="14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0"/>
            <p:cNvSpPr/>
            <p:nvPr/>
          </p:nvSpPr>
          <p:spPr>
            <a:xfrm>
              <a:off x="2109639" y="2236563"/>
              <a:ext cx="244909" cy="62514"/>
            </a:xfrm>
            <a:custGeom>
              <a:rect b="b" l="l" r="r" t="t"/>
              <a:pathLst>
                <a:path extrusionOk="0" h="3912" w="15326">
                  <a:moveTo>
                    <a:pt x="807" y="0"/>
                  </a:moveTo>
                  <a:cubicBezTo>
                    <a:pt x="363" y="0"/>
                    <a:pt x="0" y="363"/>
                    <a:pt x="0" y="807"/>
                  </a:cubicBezTo>
                  <a:lnTo>
                    <a:pt x="0" y="3105"/>
                  </a:lnTo>
                  <a:cubicBezTo>
                    <a:pt x="0" y="3549"/>
                    <a:pt x="363" y="3912"/>
                    <a:pt x="807" y="3912"/>
                  </a:cubicBezTo>
                  <a:lnTo>
                    <a:pt x="14519" y="3912"/>
                  </a:lnTo>
                  <a:cubicBezTo>
                    <a:pt x="14962" y="3912"/>
                    <a:pt x="15325" y="3549"/>
                    <a:pt x="15325" y="3105"/>
                  </a:cubicBezTo>
                  <a:lnTo>
                    <a:pt x="15325" y="807"/>
                  </a:lnTo>
                  <a:cubicBezTo>
                    <a:pt x="15325" y="363"/>
                    <a:pt x="14962" y="0"/>
                    <a:pt x="145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0"/>
            <p:cNvSpPr/>
            <p:nvPr/>
          </p:nvSpPr>
          <p:spPr>
            <a:xfrm>
              <a:off x="2023283" y="2739885"/>
              <a:ext cx="335133" cy="46406"/>
            </a:xfrm>
            <a:custGeom>
              <a:rect b="b" l="l" r="r" t="t"/>
              <a:pathLst>
                <a:path extrusionOk="0" h="2904" w="20972">
                  <a:moveTo>
                    <a:pt x="3227" y="0"/>
                  </a:moveTo>
                  <a:lnTo>
                    <a:pt x="0" y="2904"/>
                  </a:lnTo>
                  <a:lnTo>
                    <a:pt x="18713" y="2904"/>
                  </a:lnTo>
                  <a:cubicBezTo>
                    <a:pt x="18713" y="2904"/>
                    <a:pt x="20891" y="202"/>
                    <a:pt x="209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0"/>
            <p:cNvSpPr/>
            <p:nvPr/>
          </p:nvSpPr>
          <p:spPr>
            <a:xfrm>
              <a:off x="2322301" y="2739885"/>
              <a:ext cx="36115" cy="62530"/>
            </a:xfrm>
            <a:custGeom>
              <a:rect b="b" l="l" r="r" t="t"/>
              <a:pathLst>
                <a:path extrusionOk="0" h="3913" w="2260">
                  <a:moveTo>
                    <a:pt x="2259" y="0"/>
                  </a:moveTo>
                  <a:lnTo>
                    <a:pt x="1" y="2904"/>
                  </a:lnTo>
                  <a:lnTo>
                    <a:pt x="2259" y="3912"/>
                  </a:lnTo>
                  <a:lnTo>
                    <a:pt x="22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0"/>
            <p:cNvSpPr/>
            <p:nvPr/>
          </p:nvSpPr>
          <p:spPr>
            <a:xfrm>
              <a:off x="2023283" y="2786275"/>
              <a:ext cx="51567" cy="22580"/>
            </a:xfrm>
            <a:custGeom>
              <a:rect b="b" l="l" r="r" t="t"/>
              <a:pathLst>
                <a:path extrusionOk="0" h="1413" w="3227">
                  <a:moveTo>
                    <a:pt x="0" y="1"/>
                  </a:moveTo>
                  <a:lnTo>
                    <a:pt x="3227" y="1412"/>
                  </a:lnTo>
                  <a:lnTo>
                    <a:pt x="32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2127680" y="2857108"/>
              <a:ext cx="154686" cy="70248"/>
            </a:xfrm>
            <a:custGeom>
              <a:rect b="b" l="l" r="r" t="t"/>
              <a:pathLst>
                <a:path extrusionOk="0" h="4396" w="9680">
                  <a:moveTo>
                    <a:pt x="1" y="0"/>
                  </a:moveTo>
                  <a:lnTo>
                    <a:pt x="1" y="4396"/>
                  </a:lnTo>
                  <a:lnTo>
                    <a:pt x="9680" y="4396"/>
                  </a:lnTo>
                  <a:lnTo>
                    <a:pt x="96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0"/>
            <p:cNvSpPr/>
            <p:nvPr/>
          </p:nvSpPr>
          <p:spPr>
            <a:xfrm>
              <a:off x="1872480" y="2856176"/>
              <a:ext cx="109575" cy="70248"/>
            </a:xfrm>
            <a:custGeom>
              <a:rect b="b" l="l" r="r" t="t"/>
              <a:pathLst>
                <a:path extrusionOk="0" h="4396" w="6857">
                  <a:moveTo>
                    <a:pt x="0" y="0"/>
                  </a:moveTo>
                  <a:lnTo>
                    <a:pt x="0" y="4396"/>
                  </a:lnTo>
                  <a:lnTo>
                    <a:pt x="6856" y="4396"/>
                  </a:lnTo>
                  <a:lnTo>
                    <a:pt x="68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0"/>
            <p:cNvSpPr/>
            <p:nvPr/>
          </p:nvSpPr>
          <p:spPr>
            <a:xfrm>
              <a:off x="1971076" y="1631416"/>
              <a:ext cx="200437" cy="303556"/>
            </a:xfrm>
            <a:custGeom>
              <a:rect b="b" l="l" r="r" t="t"/>
              <a:pathLst>
                <a:path extrusionOk="0" h="18996" w="12543">
                  <a:moveTo>
                    <a:pt x="6252" y="2339"/>
                  </a:moveTo>
                  <a:cubicBezTo>
                    <a:pt x="8389" y="2339"/>
                    <a:pt x="10123" y="4033"/>
                    <a:pt x="10123" y="6170"/>
                  </a:cubicBezTo>
                  <a:cubicBezTo>
                    <a:pt x="10123" y="8308"/>
                    <a:pt x="8389" y="10002"/>
                    <a:pt x="6252" y="10002"/>
                  </a:cubicBezTo>
                  <a:cubicBezTo>
                    <a:pt x="4154" y="10002"/>
                    <a:pt x="2420" y="8308"/>
                    <a:pt x="2420" y="6170"/>
                  </a:cubicBezTo>
                  <a:cubicBezTo>
                    <a:pt x="2420" y="4033"/>
                    <a:pt x="4154" y="2339"/>
                    <a:pt x="6252" y="2339"/>
                  </a:cubicBezTo>
                  <a:close/>
                  <a:moveTo>
                    <a:pt x="6252" y="0"/>
                  </a:moveTo>
                  <a:cubicBezTo>
                    <a:pt x="2824" y="0"/>
                    <a:pt x="1" y="2783"/>
                    <a:pt x="1" y="6251"/>
                  </a:cubicBezTo>
                  <a:cubicBezTo>
                    <a:pt x="1" y="7703"/>
                    <a:pt x="525" y="9074"/>
                    <a:pt x="1372" y="10123"/>
                  </a:cubicBezTo>
                  <a:lnTo>
                    <a:pt x="1331" y="10123"/>
                  </a:lnTo>
                  <a:lnTo>
                    <a:pt x="6252" y="18995"/>
                  </a:lnTo>
                  <a:lnTo>
                    <a:pt x="11172" y="10123"/>
                  </a:lnTo>
                  <a:cubicBezTo>
                    <a:pt x="12019" y="9074"/>
                    <a:pt x="12543" y="7703"/>
                    <a:pt x="12543" y="6251"/>
                  </a:cubicBezTo>
                  <a:cubicBezTo>
                    <a:pt x="12543" y="2783"/>
                    <a:pt x="9720" y="0"/>
                    <a:pt x="6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0"/>
            <p:cNvSpPr/>
            <p:nvPr/>
          </p:nvSpPr>
          <p:spPr>
            <a:xfrm>
              <a:off x="3609474" y="2476295"/>
              <a:ext cx="84263" cy="112819"/>
            </a:xfrm>
            <a:custGeom>
              <a:rect b="b" l="l" r="r" t="t"/>
              <a:pathLst>
                <a:path extrusionOk="0" h="7060" w="5273">
                  <a:moveTo>
                    <a:pt x="2328" y="1"/>
                  </a:moveTo>
                  <a:lnTo>
                    <a:pt x="594" y="686"/>
                  </a:lnTo>
                  <a:cubicBezTo>
                    <a:pt x="594" y="686"/>
                    <a:pt x="0" y="7060"/>
                    <a:pt x="1833" y="7060"/>
                  </a:cubicBezTo>
                  <a:cubicBezTo>
                    <a:pt x="1850" y="7060"/>
                    <a:pt x="1867" y="7059"/>
                    <a:pt x="1885" y="7058"/>
                  </a:cubicBezTo>
                  <a:cubicBezTo>
                    <a:pt x="3780" y="6937"/>
                    <a:pt x="5272" y="4759"/>
                    <a:pt x="5272" y="4759"/>
                  </a:cubicBezTo>
                  <a:lnTo>
                    <a:pt x="2328" y="1"/>
                  </a:ln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0"/>
            <p:cNvSpPr/>
            <p:nvPr/>
          </p:nvSpPr>
          <p:spPr>
            <a:xfrm>
              <a:off x="3644742" y="2453731"/>
              <a:ext cx="82505" cy="98629"/>
            </a:xfrm>
            <a:custGeom>
              <a:rect b="b" l="l" r="r" t="t"/>
              <a:pathLst>
                <a:path extrusionOk="0" h="6172" w="5163">
                  <a:moveTo>
                    <a:pt x="1607" y="0"/>
                  </a:moveTo>
                  <a:cubicBezTo>
                    <a:pt x="1417" y="0"/>
                    <a:pt x="0" y="1614"/>
                    <a:pt x="0" y="1614"/>
                  </a:cubicBezTo>
                  <a:lnTo>
                    <a:pt x="3065" y="6171"/>
                  </a:lnTo>
                  <a:lnTo>
                    <a:pt x="5162" y="4800"/>
                  </a:lnTo>
                  <a:lnTo>
                    <a:pt x="1613" y="1"/>
                  </a:lnTo>
                  <a:cubicBezTo>
                    <a:pt x="1611" y="1"/>
                    <a:pt x="1609" y="0"/>
                    <a:pt x="16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
            <p:cNvSpPr/>
            <p:nvPr/>
          </p:nvSpPr>
          <p:spPr>
            <a:xfrm>
              <a:off x="2776005" y="2067191"/>
              <a:ext cx="195931" cy="214388"/>
            </a:xfrm>
            <a:custGeom>
              <a:rect b="b" l="l" r="r" t="t"/>
              <a:pathLst>
                <a:path extrusionOk="0" h="13416" w="12261">
                  <a:moveTo>
                    <a:pt x="6162" y="1"/>
                  </a:moveTo>
                  <a:cubicBezTo>
                    <a:pt x="6069" y="1"/>
                    <a:pt x="5975" y="24"/>
                    <a:pt x="5889" y="73"/>
                  </a:cubicBezTo>
                  <a:lnTo>
                    <a:pt x="444" y="2775"/>
                  </a:lnTo>
                  <a:cubicBezTo>
                    <a:pt x="122" y="2937"/>
                    <a:pt x="1" y="3380"/>
                    <a:pt x="243" y="3662"/>
                  </a:cubicBezTo>
                  <a:lnTo>
                    <a:pt x="7744" y="13180"/>
                  </a:lnTo>
                  <a:cubicBezTo>
                    <a:pt x="7867" y="13328"/>
                    <a:pt x="8035" y="13415"/>
                    <a:pt x="8212" y="13415"/>
                  </a:cubicBezTo>
                  <a:cubicBezTo>
                    <a:pt x="8324" y="13415"/>
                    <a:pt x="8440" y="13380"/>
                    <a:pt x="8550" y="13301"/>
                  </a:cubicBezTo>
                  <a:lnTo>
                    <a:pt x="11938" y="11002"/>
                  </a:lnTo>
                  <a:cubicBezTo>
                    <a:pt x="12180" y="10841"/>
                    <a:pt x="12261" y="10518"/>
                    <a:pt x="12140" y="10236"/>
                  </a:cubicBezTo>
                  <a:lnTo>
                    <a:pt x="6695" y="315"/>
                  </a:lnTo>
                  <a:cubicBezTo>
                    <a:pt x="6583" y="119"/>
                    <a:pt x="6374" y="1"/>
                    <a:pt x="6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0"/>
            <p:cNvSpPr/>
            <p:nvPr/>
          </p:nvSpPr>
          <p:spPr>
            <a:xfrm>
              <a:off x="2786967" y="2073391"/>
              <a:ext cx="175956" cy="192271"/>
            </a:xfrm>
            <a:custGeom>
              <a:rect b="b" l="l" r="r" t="t"/>
              <a:pathLst>
                <a:path extrusionOk="0" h="12032" w="11011">
                  <a:moveTo>
                    <a:pt x="5474" y="1"/>
                  </a:moveTo>
                  <a:cubicBezTo>
                    <a:pt x="5397" y="1"/>
                    <a:pt x="5319" y="16"/>
                    <a:pt x="5243" y="48"/>
                  </a:cubicBezTo>
                  <a:lnTo>
                    <a:pt x="4396" y="492"/>
                  </a:lnTo>
                  <a:cubicBezTo>
                    <a:pt x="4517" y="895"/>
                    <a:pt x="4315" y="1056"/>
                    <a:pt x="4315" y="1056"/>
                  </a:cubicBezTo>
                  <a:cubicBezTo>
                    <a:pt x="4315" y="1056"/>
                    <a:pt x="3025" y="1863"/>
                    <a:pt x="2541" y="1984"/>
                  </a:cubicBezTo>
                  <a:cubicBezTo>
                    <a:pt x="2458" y="2003"/>
                    <a:pt x="2382" y="2011"/>
                    <a:pt x="2314" y="2011"/>
                  </a:cubicBezTo>
                  <a:cubicBezTo>
                    <a:pt x="1946" y="2011"/>
                    <a:pt x="1775" y="1782"/>
                    <a:pt x="1775" y="1782"/>
                  </a:cubicBezTo>
                  <a:lnTo>
                    <a:pt x="403" y="2468"/>
                  </a:lnTo>
                  <a:cubicBezTo>
                    <a:pt x="81" y="2629"/>
                    <a:pt x="0" y="3033"/>
                    <a:pt x="202" y="3315"/>
                  </a:cubicBezTo>
                  <a:lnTo>
                    <a:pt x="6896" y="11824"/>
                  </a:lnTo>
                  <a:cubicBezTo>
                    <a:pt x="7024" y="11952"/>
                    <a:pt x="7200" y="12031"/>
                    <a:pt x="7363" y="12031"/>
                  </a:cubicBezTo>
                  <a:cubicBezTo>
                    <a:pt x="7458" y="12031"/>
                    <a:pt x="7548" y="12004"/>
                    <a:pt x="7622" y="11945"/>
                  </a:cubicBezTo>
                  <a:lnTo>
                    <a:pt x="10687" y="9888"/>
                  </a:lnTo>
                  <a:cubicBezTo>
                    <a:pt x="10929" y="9727"/>
                    <a:pt x="11010" y="9404"/>
                    <a:pt x="10849" y="9163"/>
                  </a:cubicBezTo>
                  <a:lnTo>
                    <a:pt x="5969" y="290"/>
                  </a:lnTo>
                  <a:cubicBezTo>
                    <a:pt x="5880" y="113"/>
                    <a:pt x="5684" y="1"/>
                    <a:pt x="54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0"/>
            <p:cNvSpPr/>
            <p:nvPr/>
          </p:nvSpPr>
          <p:spPr>
            <a:xfrm>
              <a:off x="2816610" y="2104856"/>
              <a:ext cx="123749" cy="129390"/>
            </a:xfrm>
            <a:custGeom>
              <a:rect b="b" l="l" r="r" t="t"/>
              <a:pathLst>
                <a:path extrusionOk="0" h="8097" w="7744">
                  <a:moveTo>
                    <a:pt x="4090" y="1"/>
                  </a:moveTo>
                  <a:cubicBezTo>
                    <a:pt x="4005" y="1"/>
                    <a:pt x="3916" y="19"/>
                    <a:pt x="3832" y="55"/>
                  </a:cubicBezTo>
                  <a:lnTo>
                    <a:pt x="404" y="1709"/>
                  </a:lnTo>
                  <a:cubicBezTo>
                    <a:pt x="81" y="1870"/>
                    <a:pt x="0" y="2273"/>
                    <a:pt x="202" y="2556"/>
                  </a:cubicBezTo>
                  <a:lnTo>
                    <a:pt x="3993" y="7879"/>
                  </a:lnTo>
                  <a:cubicBezTo>
                    <a:pt x="4114" y="8024"/>
                    <a:pt x="4278" y="8097"/>
                    <a:pt x="4443" y="8097"/>
                  </a:cubicBezTo>
                  <a:cubicBezTo>
                    <a:pt x="4553" y="8097"/>
                    <a:pt x="4662" y="8065"/>
                    <a:pt x="4759" y="8000"/>
                  </a:cubicBezTo>
                  <a:lnTo>
                    <a:pt x="7381" y="6427"/>
                  </a:lnTo>
                  <a:cubicBezTo>
                    <a:pt x="7663" y="6266"/>
                    <a:pt x="7744" y="5903"/>
                    <a:pt x="7582" y="5661"/>
                  </a:cubicBezTo>
                  <a:lnTo>
                    <a:pt x="4558" y="297"/>
                  </a:lnTo>
                  <a:cubicBezTo>
                    <a:pt x="4473" y="100"/>
                    <a:pt x="4289" y="1"/>
                    <a:pt x="40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0"/>
            <p:cNvSpPr/>
            <p:nvPr/>
          </p:nvSpPr>
          <p:spPr>
            <a:xfrm>
              <a:off x="3415956" y="1943330"/>
              <a:ext cx="116654" cy="115727"/>
            </a:xfrm>
            <a:custGeom>
              <a:rect b="b" l="l" r="r" t="t"/>
              <a:pathLst>
                <a:path extrusionOk="0" h="7242" w="7300">
                  <a:moveTo>
                    <a:pt x="4921" y="0"/>
                  </a:moveTo>
                  <a:lnTo>
                    <a:pt x="2460" y="1694"/>
                  </a:lnTo>
                  <a:lnTo>
                    <a:pt x="0" y="3388"/>
                  </a:lnTo>
                  <a:lnTo>
                    <a:pt x="0" y="6937"/>
                  </a:lnTo>
                  <a:lnTo>
                    <a:pt x="0" y="7219"/>
                  </a:lnTo>
                  <a:cubicBezTo>
                    <a:pt x="0" y="7234"/>
                    <a:pt x="41" y="7241"/>
                    <a:pt x="116" y="7241"/>
                  </a:cubicBezTo>
                  <a:cubicBezTo>
                    <a:pt x="1049" y="7241"/>
                    <a:pt x="7300" y="6171"/>
                    <a:pt x="7300" y="6171"/>
                  </a:cubicBezTo>
                  <a:lnTo>
                    <a:pt x="6897" y="1331"/>
                  </a:lnTo>
                  <a:lnTo>
                    <a:pt x="4921" y="0"/>
                  </a:ln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0"/>
            <p:cNvSpPr/>
            <p:nvPr/>
          </p:nvSpPr>
          <p:spPr>
            <a:xfrm>
              <a:off x="3415956" y="1967811"/>
              <a:ext cx="68970" cy="86372"/>
            </a:xfrm>
            <a:custGeom>
              <a:rect b="b" l="l" r="r" t="t"/>
              <a:pathLst>
                <a:path extrusionOk="0" h="5405" w="4316">
                  <a:moveTo>
                    <a:pt x="4316" y="1"/>
                  </a:moveTo>
                  <a:lnTo>
                    <a:pt x="2460" y="162"/>
                  </a:lnTo>
                  <a:lnTo>
                    <a:pt x="0" y="1856"/>
                  </a:lnTo>
                  <a:lnTo>
                    <a:pt x="0" y="5405"/>
                  </a:lnTo>
                  <a:cubicBezTo>
                    <a:pt x="3912" y="3832"/>
                    <a:pt x="4316" y="1"/>
                    <a:pt x="4316" y="1"/>
                  </a:cubicBez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0"/>
            <p:cNvSpPr/>
            <p:nvPr/>
          </p:nvSpPr>
          <p:spPr>
            <a:xfrm>
              <a:off x="3299957" y="1765760"/>
              <a:ext cx="212039" cy="253698"/>
            </a:xfrm>
            <a:custGeom>
              <a:rect b="b" l="l" r="r" t="t"/>
              <a:pathLst>
                <a:path extrusionOk="0" h="15876" w="13269">
                  <a:moveTo>
                    <a:pt x="5598" y="1"/>
                  </a:moveTo>
                  <a:cubicBezTo>
                    <a:pt x="5321" y="1"/>
                    <a:pt x="5041" y="21"/>
                    <a:pt x="4759" y="62"/>
                  </a:cubicBezTo>
                  <a:cubicBezTo>
                    <a:pt x="4275" y="143"/>
                    <a:pt x="3831" y="304"/>
                    <a:pt x="3428" y="506"/>
                  </a:cubicBezTo>
                  <a:cubicBezTo>
                    <a:pt x="2299" y="1111"/>
                    <a:pt x="1533" y="2159"/>
                    <a:pt x="1008" y="3450"/>
                  </a:cubicBezTo>
                  <a:cubicBezTo>
                    <a:pt x="282" y="5224"/>
                    <a:pt x="0" y="7442"/>
                    <a:pt x="81" y="9701"/>
                  </a:cubicBezTo>
                  <a:cubicBezTo>
                    <a:pt x="226" y="13652"/>
                    <a:pt x="2944" y="15876"/>
                    <a:pt x="6128" y="15876"/>
                  </a:cubicBezTo>
                  <a:cubicBezTo>
                    <a:pt x="6487" y="15876"/>
                    <a:pt x="6852" y="15848"/>
                    <a:pt x="7219" y="15791"/>
                  </a:cubicBezTo>
                  <a:cubicBezTo>
                    <a:pt x="10849" y="15226"/>
                    <a:pt x="13268" y="11233"/>
                    <a:pt x="12583" y="6918"/>
                  </a:cubicBezTo>
                  <a:cubicBezTo>
                    <a:pt x="12260" y="4942"/>
                    <a:pt x="11373" y="3248"/>
                    <a:pt x="10163" y="2038"/>
                  </a:cubicBezTo>
                  <a:cubicBezTo>
                    <a:pt x="9921" y="1756"/>
                    <a:pt x="9639" y="1514"/>
                    <a:pt x="9356" y="1312"/>
                  </a:cubicBezTo>
                  <a:cubicBezTo>
                    <a:pt x="8219" y="476"/>
                    <a:pt x="6944" y="1"/>
                    <a:pt x="5598" y="1"/>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0"/>
            <p:cNvSpPr/>
            <p:nvPr/>
          </p:nvSpPr>
          <p:spPr>
            <a:xfrm>
              <a:off x="3443026" y="3720753"/>
              <a:ext cx="101185" cy="70552"/>
            </a:xfrm>
            <a:custGeom>
              <a:rect b="b" l="l" r="r" t="t"/>
              <a:pathLst>
                <a:path extrusionOk="0" h="4415" w="6332">
                  <a:moveTo>
                    <a:pt x="5888" y="0"/>
                  </a:moveTo>
                  <a:lnTo>
                    <a:pt x="0" y="1008"/>
                  </a:lnTo>
                  <a:lnTo>
                    <a:pt x="0" y="4073"/>
                  </a:lnTo>
                  <a:cubicBezTo>
                    <a:pt x="0" y="4073"/>
                    <a:pt x="1309" y="4414"/>
                    <a:pt x="2706" y="4414"/>
                  </a:cubicBezTo>
                  <a:cubicBezTo>
                    <a:pt x="3711" y="4414"/>
                    <a:pt x="4763" y="4237"/>
                    <a:pt x="5404" y="3630"/>
                  </a:cubicBezTo>
                  <a:cubicBezTo>
                    <a:pt x="5629" y="3420"/>
                    <a:pt x="5798" y="3377"/>
                    <a:pt x="5923" y="3377"/>
                  </a:cubicBezTo>
                  <a:cubicBezTo>
                    <a:pt x="6011" y="3377"/>
                    <a:pt x="6077" y="3398"/>
                    <a:pt x="6127" y="3398"/>
                  </a:cubicBezTo>
                  <a:cubicBezTo>
                    <a:pt x="6199" y="3398"/>
                    <a:pt x="6236" y="3355"/>
                    <a:pt x="6251" y="3146"/>
                  </a:cubicBezTo>
                  <a:cubicBezTo>
                    <a:pt x="6332" y="2137"/>
                    <a:pt x="5888" y="0"/>
                    <a:pt x="5888" y="0"/>
                  </a:cubicBezTo>
                  <a:close/>
                </a:path>
              </a:pathLst>
            </a:custGeom>
            <a:solidFill>
              <a:srgbClr val="FCB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0"/>
            <p:cNvSpPr/>
            <p:nvPr/>
          </p:nvSpPr>
          <p:spPr>
            <a:xfrm>
              <a:off x="3370205" y="2898422"/>
              <a:ext cx="230719" cy="849609"/>
            </a:xfrm>
            <a:custGeom>
              <a:rect b="b" l="l" r="r" t="t"/>
              <a:pathLst>
                <a:path extrusionOk="0" h="53167" w="14438">
                  <a:moveTo>
                    <a:pt x="14438" y="0"/>
                  </a:moveTo>
                  <a:lnTo>
                    <a:pt x="4517" y="2138"/>
                  </a:lnTo>
                  <a:cubicBezTo>
                    <a:pt x="4517" y="2138"/>
                    <a:pt x="3186" y="3589"/>
                    <a:pt x="1613" y="12865"/>
                  </a:cubicBezTo>
                  <a:cubicBezTo>
                    <a:pt x="0" y="22141"/>
                    <a:pt x="1613" y="52267"/>
                    <a:pt x="1613" y="52267"/>
                  </a:cubicBezTo>
                  <a:cubicBezTo>
                    <a:pt x="2271" y="52937"/>
                    <a:pt x="3547" y="53167"/>
                    <a:pt x="4990" y="53167"/>
                  </a:cubicBezTo>
                  <a:cubicBezTo>
                    <a:pt x="8147" y="53167"/>
                    <a:pt x="12099" y="52065"/>
                    <a:pt x="12099" y="52065"/>
                  </a:cubicBezTo>
                  <a:cubicBezTo>
                    <a:pt x="12099" y="52065"/>
                    <a:pt x="13107" y="44483"/>
                    <a:pt x="12825" y="36135"/>
                  </a:cubicBezTo>
                  <a:cubicBezTo>
                    <a:pt x="12502" y="27827"/>
                    <a:pt x="12946" y="20245"/>
                    <a:pt x="12946" y="20245"/>
                  </a:cubicBezTo>
                  <a:cubicBezTo>
                    <a:pt x="14196" y="16656"/>
                    <a:pt x="14438" y="0"/>
                    <a:pt x="14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0"/>
            <p:cNvSpPr/>
            <p:nvPr/>
          </p:nvSpPr>
          <p:spPr>
            <a:xfrm>
              <a:off x="3385658" y="3763931"/>
              <a:ext cx="177250" cy="109511"/>
            </a:xfrm>
            <a:custGeom>
              <a:rect b="b" l="l" r="r" t="t"/>
              <a:pathLst>
                <a:path extrusionOk="0" h="6853" w="11092">
                  <a:moveTo>
                    <a:pt x="10285" y="0"/>
                  </a:moveTo>
                  <a:cubicBezTo>
                    <a:pt x="8349" y="726"/>
                    <a:pt x="3348" y="726"/>
                    <a:pt x="3348" y="726"/>
                  </a:cubicBezTo>
                  <a:cubicBezTo>
                    <a:pt x="3348" y="726"/>
                    <a:pt x="3389" y="1452"/>
                    <a:pt x="2824" y="2218"/>
                  </a:cubicBezTo>
                  <a:cubicBezTo>
                    <a:pt x="2259" y="2944"/>
                    <a:pt x="1009" y="3589"/>
                    <a:pt x="928" y="3670"/>
                  </a:cubicBezTo>
                  <a:cubicBezTo>
                    <a:pt x="807" y="3751"/>
                    <a:pt x="1" y="6453"/>
                    <a:pt x="1977" y="6735"/>
                  </a:cubicBezTo>
                  <a:cubicBezTo>
                    <a:pt x="2504" y="6821"/>
                    <a:pt x="3364" y="6853"/>
                    <a:pt x="4341" y="6853"/>
                  </a:cubicBezTo>
                  <a:cubicBezTo>
                    <a:pt x="7029" y="6853"/>
                    <a:pt x="10607" y="6614"/>
                    <a:pt x="10607" y="6614"/>
                  </a:cubicBezTo>
                  <a:cubicBezTo>
                    <a:pt x="10607" y="6614"/>
                    <a:pt x="10769" y="6533"/>
                    <a:pt x="10930" y="4235"/>
                  </a:cubicBezTo>
                  <a:cubicBezTo>
                    <a:pt x="11091" y="1936"/>
                    <a:pt x="10285" y="0"/>
                    <a:pt x="102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0"/>
            <p:cNvSpPr/>
            <p:nvPr/>
          </p:nvSpPr>
          <p:spPr>
            <a:xfrm>
              <a:off x="2795341" y="2145045"/>
              <a:ext cx="145019" cy="169500"/>
            </a:xfrm>
            <a:custGeom>
              <a:rect b="b" l="l" r="r" t="t"/>
              <a:pathLst>
                <a:path extrusionOk="0" h="10607" w="9075">
                  <a:moveTo>
                    <a:pt x="0" y="0"/>
                  </a:moveTo>
                  <a:cubicBezTo>
                    <a:pt x="41" y="202"/>
                    <a:pt x="807" y="3791"/>
                    <a:pt x="2098" y="5767"/>
                  </a:cubicBezTo>
                  <a:cubicBezTo>
                    <a:pt x="2985" y="7139"/>
                    <a:pt x="5122" y="8873"/>
                    <a:pt x="6453" y="9841"/>
                  </a:cubicBezTo>
                  <a:cubicBezTo>
                    <a:pt x="7058" y="10325"/>
                    <a:pt x="7502" y="10607"/>
                    <a:pt x="7502" y="10607"/>
                  </a:cubicBezTo>
                  <a:lnTo>
                    <a:pt x="9075" y="7784"/>
                  </a:lnTo>
                  <a:lnTo>
                    <a:pt x="9075" y="7623"/>
                  </a:lnTo>
                  <a:cubicBezTo>
                    <a:pt x="9075" y="7623"/>
                    <a:pt x="9034" y="7623"/>
                    <a:pt x="9034" y="7542"/>
                  </a:cubicBezTo>
                  <a:cubicBezTo>
                    <a:pt x="8833" y="7260"/>
                    <a:pt x="8066" y="6171"/>
                    <a:pt x="7179" y="5848"/>
                  </a:cubicBezTo>
                  <a:cubicBezTo>
                    <a:pt x="6130" y="5485"/>
                    <a:pt x="5929" y="3993"/>
                    <a:pt x="5606" y="2662"/>
                  </a:cubicBezTo>
                  <a:cubicBezTo>
                    <a:pt x="5400" y="1839"/>
                    <a:pt x="5031" y="1459"/>
                    <a:pt x="4716" y="1459"/>
                  </a:cubicBezTo>
                  <a:cubicBezTo>
                    <a:pt x="4538" y="1459"/>
                    <a:pt x="4378" y="1581"/>
                    <a:pt x="4275" y="1815"/>
                  </a:cubicBezTo>
                  <a:cubicBezTo>
                    <a:pt x="3957" y="2610"/>
                    <a:pt x="4188" y="5285"/>
                    <a:pt x="4156" y="5285"/>
                  </a:cubicBezTo>
                  <a:cubicBezTo>
                    <a:pt x="4155" y="5285"/>
                    <a:pt x="4155" y="5285"/>
                    <a:pt x="4154" y="5283"/>
                  </a:cubicBezTo>
                  <a:cubicBezTo>
                    <a:pt x="4074" y="5162"/>
                    <a:pt x="202" y="242"/>
                    <a:pt x="0" y="0"/>
                  </a:cubicBezTo>
                  <a:close/>
                </a:path>
              </a:pathLst>
            </a:custGeom>
            <a:solidFill>
              <a:srgbClr val="FFB1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0"/>
            <p:cNvSpPr/>
            <p:nvPr/>
          </p:nvSpPr>
          <p:spPr>
            <a:xfrm>
              <a:off x="2902966" y="2250082"/>
              <a:ext cx="85078" cy="97989"/>
            </a:xfrm>
            <a:custGeom>
              <a:rect b="b" l="l" r="r" t="t"/>
              <a:pathLst>
                <a:path extrusionOk="0" h="6132" w="5324">
                  <a:moveTo>
                    <a:pt x="3065" y="1"/>
                  </a:moveTo>
                  <a:lnTo>
                    <a:pt x="0" y="4558"/>
                  </a:lnTo>
                  <a:lnTo>
                    <a:pt x="3307" y="6131"/>
                  </a:lnTo>
                  <a:lnTo>
                    <a:pt x="5324" y="969"/>
                  </a:lnTo>
                  <a:lnTo>
                    <a:pt x="30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0"/>
            <p:cNvSpPr/>
            <p:nvPr/>
          </p:nvSpPr>
          <p:spPr>
            <a:xfrm>
              <a:off x="3304463" y="3733633"/>
              <a:ext cx="131483" cy="92556"/>
            </a:xfrm>
            <a:custGeom>
              <a:rect b="b" l="l" r="r" t="t"/>
              <a:pathLst>
                <a:path extrusionOk="0" h="5792" w="8228">
                  <a:moveTo>
                    <a:pt x="6332" y="1"/>
                  </a:moveTo>
                  <a:lnTo>
                    <a:pt x="0" y="1614"/>
                  </a:lnTo>
                  <a:lnTo>
                    <a:pt x="0" y="2985"/>
                  </a:lnTo>
                  <a:cubicBezTo>
                    <a:pt x="0" y="2985"/>
                    <a:pt x="438" y="5791"/>
                    <a:pt x="3807" y="5791"/>
                  </a:cubicBezTo>
                  <a:cubicBezTo>
                    <a:pt x="3982" y="5791"/>
                    <a:pt x="4165" y="5784"/>
                    <a:pt x="4356" y="5768"/>
                  </a:cubicBezTo>
                  <a:cubicBezTo>
                    <a:pt x="8228" y="5445"/>
                    <a:pt x="6776" y="3711"/>
                    <a:pt x="6776" y="3711"/>
                  </a:cubicBezTo>
                  <a:lnTo>
                    <a:pt x="6735" y="3267"/>
                  </a:lnTo>
                  <a:lnTo>
                    <a:pt x="6332" y="1"/>
                  </a:lnTo>
                  <a:close/>
                </a:path>
              </a:pathLst>
            </a:custGeom>
            <a:solidFill>
              <a:srgbClr val="FCB0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0"/>
            <p:cNvSpPr/>
            <p:nvPr/>
          </p:nvSpPr>
          <p:spPr>
            <a:xfrm>
              <a:off x="3240655" y="2665210"/>
              <a:ext cx="365431" cy="1094215"/>
            </a:xfrm>
            <a:custGeom>
              <a:rect b="b" l="l" r="r" t="t"/>
              <a:pathLst>
                <a:path extrusionOk="0" h="68474" w="22868">
                  <a:moveTo>
                    <a:pt x="5565" y="0"/>
                  </a:moveTo>
                  <a:cubicBezTo>
                    <a:pt x="3328" y="0"/>
                    <a:pt x="1618" y="1108"/>
                    <a:pt x="1090" y="4109"/>
                  </a:cubicBezTo>
                  <a:cubicBezTo>
                    <a:pt x="767" y="5883"/>
                    <a:pt x="606" y="8666"/>
                    <a:pt x="485" y="12053"/>
                  </a:cubicBezTo>
                  <a:cubicBezTo>
                    <a:pt x="1" y="30685"/>
                    <a:pt x="2300" y="68474"/>
                    <a:pt x="2300" y="68474"/>
                  </a:cubicBezTo>
                  <a:lnTo>
                    <a:pt x="11293" y="68474"/>
                  </a:lnTo>
                  <a:cubicBezTo>
                    <a:pt x="11293" y="68474"/>
                    <a:pt x="10486" y="53270"/>
                    <a:pt x="10486" y="42260"/>
                  </a:cubicBezTo>
                  <a:cubicBezTo>
                    <a:pt x="10446" y="31290"/>
                    <a:pt x="12543" y="21490"/>
                    <a:pt x="12543" y="21490"/>
                  </a:cubicBezTo>
                  <a:cubicBezTo>
                    <a:pt x="12543" y="21490"/>
                    <a:pt x="19480" y="19918"/>
                    <a:pt x="21496" y="17538"/>
                  </a:cubicBezTo>
                  <a:cubicBezTo>
                    <a:pt x="22867" y="15885"/>
                    <a:pt x="22746" y="12255"/>
                    <a:pt x="22545" y="10239"/>
                  </a:cubicBezTo>
                  <a:cubicBezTo>
                    <a:pt x="22464" y="9392"/>
                    <a:pt x="22343" y="8787"/>
                    <a:pt x="22343" y="8787"/>
                  </a:cubicBezTo>
                  <a:cubicBezTo>
                    <a:pt x="22343" y="8787"/>
                    <a:pt x="11866" y="0"/>
                    <a:pt x="5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0"/>
            <p:cNvSpPr/>
            <p:nvPr/>
          </p:nvSpPr>
          <p:spPr>
            <a:xfrm>
              <a:off x="3248390" y="2665210"/>
              <a:ext cx="352535" cy="200789"/>
            </a:xfrm>
            <a:custGeom>
              <a:rect b="b" l="l" r="r" t="t"/>
              <a:pathLst>
                <a:path extrusionOk="0" h="12565" w="22061">
                  <a:moveTo>
                    <a:pt x="5081" y="0"/>
                  </a:moveTo>
                  <a:cubicBezTo>
                    <a:pt x="2844" y="0"/>
                    <a:pt x="1134" y="1108"/>
                    <a:pt x="606" y="4109"/>
                  </a:cubicBezTo>
                  <a:cubicBezTo>
                    <a:pt x="283" y="5883"/>
                    <a:pt x="122" y="8666"/>
                    <a:pt x="1" y="12053"/>
                  </a:cubicBezTo>
                  <a:lnTo>
                    <a:pt x="1695" y="12376"/>
                  </a:lnTo>
                  <a:cubicBezTo>
                    <a:pt x="1695" y="12376"/>
                    <a:pt x="2914" y="12565"/>
                    <a:pt x="5249" y="12565"/>
                  </a:cubicBezTo>
                  <a:cubicBezTo>
                    <a:pt x="8626" y="12565"/>
                    <a:pt x="14335" y="12170"/>
                    <a:pt x="22061" y="10239"/>
                  </a:cubicBezTo>
                  <a:cubicBezTo>
                    <a:pt x="21980" y="9392"/>
                    <a:pt x="21859" y="8787"/>
                    <a:pt x="21859" y="8787"/>
                  </a:cubicBezTo>
                  <a:cubicBezTo>
                    <a:pt x="21859" y="8787"/>
                    <a:pt x="11382" y="0"/>
                    <a:pt x="5081"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0"/>
            <p:cNvSpPr/>
            <p:nvPr/>
          </p:nvSpPr>
          <p:spPr>
            <a:xfrm>
              <a:off x="3397915" y="2019634"/>
              <a:ext cx="162421" cy="44217"/>
            </a:xfrm>
            <a:custGeom>
              <a:rect b="b" l="l" r="r" t="t"/>
              <a:pathLst>
                <a:path extrusionOk="0" h="2767" w="10164">
                  <a:moveTo>
                    <a:pt x="8552" y="1"/>
                  </a:moveTo>
                  <a:cubicBezTo>
                    <a:pt x="6818" y="1"/>
                    <a:pt x="3751" y="511"/>
                    <a:pt x="2178" y="831"/>
                  </a:cubicBezTo>
                  <a:cubicBezTo>
                    <a:pt x="0" y="1315"/>
                    <a:pt x="766" y="2767"/>
                    <a:pt x="766" y="2767"/>
                  </a:cubicBezTo>
                  <a:lnTo>
                    <a:pt x="9800" y="2767"/>
                  </a:lnTo>
                  <a:cubicBezTo>
                    <a:pt x="9800" y="2767"/>
                    <a:pt x="10163" y="912"/>
                    <a:pt x="9800" y="266"/>
                  </a:cubicBezTo>
                  <a:cubicBezTo>
                    <a:pt x="9688" y="76"/>
                    <a:pt x="9219" y="1"/>
                    <a:pt x="85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0"/>
            <p:cNvSpPr/>
            <p:nvPr/>
          </p:nvSpPr>
          <p:spPr>
            <a:xfrm>
              <a:off x="3566120" y="2058689"/>
              <a:ext cx="290660" cy="493670"/>
            </a:xfrm>
            <a:custGeom>
              <a:rect b="b" l="l" r="r" t="t"/>
              <a:pathLst>
                <a:path extrusionOk="0" h="30893" w="18189">
                  <a:moveTo>
                    <a:pt x="0" y="0"/>
                  </a:moveTo>
                  <a:lnTo>
                    <a:pt x="4436" y="15446"/>
                  </a:lnTo>
                  <a:cubicBezTo>
                    <a:pt x="4436" y="15446"/>
                    <a:pt x="7461" y="18431"/>
                    <a:pt x="7864" y="20044"/>
                  </a:cubicBezTo>
                  <a:cubicBezTo>
                    <a:pt x="8268" y="21617"/>
                    <a:pt x="4880" y="24077"/>
                    <a:pt x="4880" y="24077"/>
                  </a:cubicBezTo>
                  <a:lnTo>
                    <a:pt x="9074" y="28715"/>
                  </a:lnTo>
                  <a:lnTo>
                    <a:pt x="11050" y="30892"/>
                  </a:lnTo>
                  <a:cubicBezTo>
                    <a:pt x="11050" y="30892"/>
                    <a:pt x="16979" y="25488"/>
                    <a:pt x="17664" y="21375"/>
                  </a:cubicBezTo>
                  <a:cubicBezTo>
                    <a:pt x="18188" y="18068"/>
                    <a:pt x="17503" y="15971"/>
                    <a:pt x="14156" y="11978"/>
                  </a:cubicBezTo>
                  <a:cubicBezTo>
                    <a:pt x="13309" y="11010"/>
                    <a:pt x="12341" y="9921"/>
                    <a:pt x="11171" y="8671"/>
                  </a:cubicBezTo>
                  <a:cubicBezTo>
                    <a:pt x="5203" y="2340"/>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0"/>
            <p:cNvSpPr/>
            <p:nvPr/>
          </p:nvSpPr>
          <p:spPr>
            <a:xfrm>
              <a:off x="3240016" y="2051195"/>
              <a:ext cx="434384" cy="773768"/>
            </a:xfrm>
            <a:custGeom>
              <a:rect b="b" l="l" r="r" t="t"/>
              <a:pathLst>
                <a:path extrusionOk="0" h="48421" w="27183">
                  <a:moveTo>
                    <a:pt x="17099" y="1"/>
                  </a:moveTo>
                  <a:cubicBezTo>
                    <a:pt x="9807" y="1"/>
                    <a:pt x="6332" y="2607"/>
                    <a:pt x="6332" y="2607"/>
                  </a:cubicBezTo>
                  <a:cubicBezTo>
                    <a:pt x="6332" y="2607"/>
                    <a:pt x="4759" y="13617"/>
                    <a:pt x="3791" y="20674"/>
                  </a:cubicBezTo>
                  <a:cubicBezTo>
                    <a:pt x="3711" y="21118"/>
                    <a:pt x="3670" y="21642"/>
                    <a:pt x="3590" y="22166"/>
                  </a:cubicBezTo>
                  <a:cubicBezTo>
                    <a:pt x="2824" y="27691"/>
                    <a:pt x="1412" y="37653"/>
                    <a:pt x="605" y="43299"/>
                  </a:cubicBezTo>
                  <a:cubicBezTo>
                    <a:pt x="243" y="45759"/>
                    <a:pt x="41" y="47412"/>
                    <a:pt x="1" y="47574"/>
                  </a:cubicBezTo>
                  <a:cubicBezTo>
                    <a:pt x="1886" y="48387"/>
                    <a:pt x="4415" y="48421"/>
                    <a:pt x="4824" y="48421"/>
                  </a:cubicBezTo>
                  <a:cubicBezTo>
                    <a:pt x="4861" y="48421"/>
                    <a:pt x="4880" y="48421"/>
                    <a:pt x="4880" y="48421"/>
                  </a:cubicBezTo>
                  <a:cubicBezTo>
                    <a:pt x="6453" y="48380"/>
                    <a:pt x="19923" y="47735"/>
                    <a:pt x="22383" y="47211"/>
                  </a:cubicBezTo>
                  <a:cubicBezTo>
                    <a:pt x="23230" y="47049"/>
                    <a:pt x="23795" y="46364"/>
                    <a:pt x="24198" y="45517"/>
                  </a:cubicBezTo>
                  <a:cubicBezTo>
                    <a:pt x="25045" y="43823"/>
                    <a:pt x="25166" y="41524"/>
                    <a:pt x="25166" y="41524"/>
                  </a:cubicBezTo>
                  <a:cubicBezTo>
                    <a:pt x="25166" y="41524"/>
                    <a:pt x="25247" y="40637"/>
                    <a:pt x="25368" y="39105"/>
                  </a:cubicBezTo>
                  <a:cubicBezTo>
                    <a:pt x="25932" y="32168"/>
                    <a:pt x="27182" y="12165"/>
                    <a:pt x="23754" y="3817"/>
                  </a:cubicBezTo>
                  <a:cubicBezTo>
                    <a:pt x="22827" y="1598"/>
                    <a:pt x="20730" y="147"/>
                    <a:pt x="18350" y="26"/>
                  </a:cubicBezTo>
                  <a:cubicBezTo>
                    <a:pt x="17922" y="9"/>
                    <a:pt x="17505" y="1"/>
                    <a:pt x="170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0"/>
            <p:cNvSpPr/>
            <p:nvPr/>
          </p:nvSpPr>
          <p:spPr>
            <a:xfrm>
              <a:off x="2928742" y="2085887"/>
              <a:ext cx="519446" cy="379078"/>
            </a:xfrm>
            <a:custGeom>
              <a:rect b="b" l="l" r="r" t="t"/>
              <a:pathLst>
                <a:path extrusionOk="0" h="23722" w="32506">
                  <a:moveTo>
                    <a:pt x="28287" y="1"/>
                  </a:moveTo>
                  <a:cubicBezTo>
                    <a:pt x="27577" y="1"/>
                    <a:pt x="26756" y="135"/>
                    <a:pt x="25811" y="436"/>
                  </a:cubicBezTo>
                  <a:cubicBezTo>
                    <a:pt x="25811" y="436"/>
                    <a:pt x="18118" y="13809"/>
                    <a:pt x="13253" y="13809"/>
                  </a:cubicBezTo>
                  <a:cubicBezTo>
                    <a:pt x="12965" y="13809"/>
                    <a:pt x="12688" y="13763"/>
                    <a:pt x="12422" y="13664"/>
                  </a:cubicBezTo>
                  <a:cubicBezTo>
                    <a:pt x="7663" y="11889"/>
                    <a:pt x="3872" y="10236"/>
                    <a:pt x="3872" y="10236"/>
                  </a:cubicBezTo>
                  <a:lnTo>
                    <a:pt x="525" y="15841"/>
                  </a:lnTo>
                  <a:lnTo>
                    <a:pt x="1" y="16729"/>
                  </a:lnTo>
                  <a:cubicBezTo>
                    <a:pt x="1" y="16729"/>
                    <a:pt x="9683" y="23721"/>
                    <a:pt x="15819" y="23721"/>
                  </a:cubicBezTo>
                  <a:cubicBezTo>
                    <a:pt x="16610" y="23721"/>
                    <a:pt x="17342" y="23605"/>
                    <a:pt x="17987" y="23343"/>
                  </a:cubicBezTo>
                  <a:cubicBezTo>
                    <a:pt x="19439" y="22778"/>
                    <a:pt x="21052" y="21528"/>
                    <a:pt x="22666" y="20036"/>
                  </a:cubicBezTo>
                  <a:cubicBezTo>
                    <a:pt x="22666" y="20036"/>
                    <a:pt x="22706" y="19995"/>
                    <a:pt x="22706" y="19995"/>
                  </a:cubicBezTo>
                  <a:cubicBezTo>
                    <a:pt x="25690" y="17213"/>
                    <a:pt x="28675" y="13462"/>
                    <a:pt x="30368" y="11204"/>
                  </a:cubicBezTo>
                  <a:cubicBezTo>
                    <a:pt x="31498" y="9631"/>
                    <a:pt x="32506" y="7372"/>
                    <a:pt x="32506" y="5437"/>
                  </a:cubicBezTo>
                  <a:cubicBezTo>
                    <a:pt x="32506" y="2882"/>
                    <a:pt x="31578" y="1"/>
                    <a:pt x="282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0"/>
            <p:cNvSpPr/>
            <p:nvPr/>
          </p:nvSpPr>
          <p:spPr>
            <a:xfrm>
              <a:off x="3151087" y="3778649"/>
              <a:ext cx="279698" cy="125139"/>
            </a:xfrm>
            <a:custGeom>
              <a:rect b="b" l="l" r="r" t="t"/>
              <a:pathLst>
                <a:path extrusionOk="0" h="7831" w="17503">
                  <a:moveTo>
                    <a:pt x="9650" y="1"/>
                  </a:moveTo>
                  <a:cubicBezTo>
                    <a:pt x="9081" y="1"/>
                    <a:pt x="8711" y="450"/>
                    <a:pt x="8711" y="450"/>
                  </a:cubicBezTo>
                  <a:cubicBezTo>
                    <a:pt x="8631" y="2104"/>
                    <a:pt x="1654" y="4886"/>
                    <a:pt x="847" y="6016"/>
                  </a:cubicBezTo>
                  <a:cubicBezTo>
                    <a:pt x="0" y="7185"/>
                    <a:pt x="4194" y="7830"/>
                    <a:pt x="6574" y="7830"/>
                  </a:cubicBezTo>
                  <a:cubicBezTo>
                    <a:pt x="8953" y="7830"/>
                    <a:pt x="13752" y="6822"/>
                    <a:pt x="15486" y="6822"/>
                  </a:cubicBezTo>
                  <a:cubicBezTo>
                    <a:pt x="17221" y="6822"/>
                    <a:pt x="17503" y="5209"/>
                    <a:pt x="17503" y="5209"/>
                  </a:cubicBezTo>
                  <a:lnTo>
                    <a:pt x="17261" y="1983"/>
                  </a:lnTo>
                  <a:cubicBezTo>
                    <a:pt x="17180" y="1337"/>
                    <a:pt x="16656" y="854"/>
                    <a:pt x="16051" y="854"/>
                  </a:cubicBezTo>
                  <a:cubicBezTo>
                    <a:pt x="14035" y="854"/>
                    <a:pt x="10687" y="370"/>
                    <a:pt x="10082" y="87"/>
                  </a:cubicBezTo>
                  <a:cubicBezTo>
                    <a:pt x="9929" y="26"/>
                    <a:pt x="9784" y="1"/>
                    <a:pt x="96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0"/>
            <p:cNvSpPr/>
            <p:nvPr/>
          </p:nvSpPr>
          <p:spPr>
            <a:xfrm>
              <a:off x="2928742" y="2339027"/>
              <a:ext cx="362203" cy="125938"/>
            </a:xfrm>
            <a:custGeom>
              <a:rect b="b" l="l" r="r" t="t"/>
              <a:pathLst>
                <a:path extrusionOk="0" h="7881" w="22666">
                  <a:moveTo>
                    <a:pt x="525" y="0"/>
                  </a:moveTo>
                  <a:lnTo>
                    <a:pt x="1" y="888"/>
                  </a:lnTo>
                  <a:cubicBezTo>
                    <a:pt x="1" y="888"/>
                    <a:pt x="9683" y="7880"/>
                    <a:pt x="15819" y="7880"/>
                  </a:cubicBezTo>
                  <a:cubicBezTo>
                    <a:pt x="16610" y="7880"/>
                    <a:pt x="17342" y="7764"/>
                    <a:pt x="17987" y="7502"/>
                  </a:cubicBezTo>
                  <a:cubicBezTo>
                    <a:pt x="19439" y="6937"/>
                    <a:pt x="21052" y="5687"/>
                    <a:pt x="22666" y="4195"/>
                  </a:cubicBezTo>
                  <a:lnTo>
                    <a:pt x="22666" y="4195"/>
                  </a:lnTo>
                  <a:cubicBezTo>
                    <a:pt x="22334" y="4460"/>
                    <a:pt x="20503" y="5870"/>
                    <a:pt x="16298" y="5870"/>
                  </a:cubicBezTo>
                  <a:cubicBezTo>
                    <a:pt x="15389" y="5870"/>
                    <a:pt x="14369" y="5804"/>
                    <a:pt x="13229" y="5646"/>
                  </a:cubicBezTo>
                  <a:cubicBezTo>
                    <a:pt x="6211" y="4759"/>
                    <a:pt x="525" y="0"/>
                    <a:pt x="525" y="0"/>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0"/>
            <p:cNvSpPr/>
            <p:nvPr/>
          </p:nvSpPr>
          <p:spPr>
            <a:xfrm>
              <a:off x="3711123" y="2250082"/>
              <a:ext cx="145658" cy="302278"/>
            </a:xfrm>
            <a:custGeom>
              <a:rect b="b" l="l" r="r" t="t"/>
              <a:pathLst>
                <a:path extrusionOk="0" h="18916" w="9115">
                  <a:moveTo>
                    <a:pt x="5082" y="1"/>
                  </a:moveTo>
                  <a:cubicBezTo>
                    <a:pt x="5243" y="324"/>
                    <a:pt x="8832" y="7099"/>
                    <a:pt x="5082" y="11414"/>
                  </a:cubicBezTo>
                  <a:cubicBezTo>
                    <a:pt x="2984" y="13794"/>
                    <a:pt x="1210" y="15608"/>
                    <a:pt x="0" y="16738"/>
                  </a:cubicBezTo>
                  <a:lnTo>
                    <a:pt x="1976" y="18915"/>
                  </a:lnTo>
                  <a:cubicBezTo>
                    <a:pt x="1976" y="18915"/>
                    <a:pt x="7905" y="13511"/>
                    <a:pt x="8590" y="9398"/>
                  </a:cubicBezTo>
                  <a:cubicBezTo>
                    <a:pt x="9114" y="6091"/>
                    <a:pt x="8429" y="3994"/>
                    <a:pt x="5082" y="1"/>
                  </a:cubicBezTo>
                  <a:close/>
                </a:path>
              </a:pathLst>
            </a:custGeom>
            <a:solidFill>
              <a:srgbClr val="121212">
                <a:alpha val="80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0"/>
            <p:cNvSpPr/>
            <p:nvPr/>
          </p:nvSpPr>
          <p:spPr>
            <a:xfrm>
              <a:off x="3316065" y="1773830"/>
              <a:ext cx="146952" cy="108808"/>
            </a:xfrm>
            <a:custGeom>
              <a:rect b="b" l="l" r="r" t="t"/>
              <a:pathLst>
                <a:path extrusionOk="0" h="6809" w="9196">
                  <a:moveTo>
                    <a:pt x="2420" y="1"/>
                  </a:moveTo>
                  <a:cubicBezTo>
                    <a:pt x="1291" y="606"/>
                    <a:pt x="525" y="1654"/>
                    <a:pt x="0" y="2945"/>
                  </a:cubicBezTo>
                  <a:cubicBezTo>
                    <a:pt x="0" y="2945"/>
                    <a:pt x="2026" y="3477"/>
                    <a:pt x="3791" y="3477"/>
                  </a:cubicBezTo>
                  <a:cubicBezTo>
                    <a:pt x="4253" y="3477"/>
                    <a:pt x="4697" y="3440"/>
                    <a:pt x="5082" y="3348"/>
                  </a:cubicBezTo>
                  <a:cubicBezTo>
                    <a:pt x="5082" y="3348"/>
                    <a:pt x="5929" y="6090"/>
                    <a:pt x="7018" y="6736"/>
                  </a:cubicBezTo>
                  <a:cubicBezTo>
                    <a:pt x="7104" y="6785"/>
                    <a:pt x="7186" y="6808"/>
                    <a:pt x="7265" y="6808"/>
                  </a:cubicBezTo>
                  <a:cubicBezTo>
                    <a:pt x="8149" y="6808"/>
                    <a:pt x="8590" y="3953"/>
                    <a:pt x="8590" y="3953"/>
                  </a:cubicBezTo>
                  <a:cubicBezTo>
                    <a:pt x="8590" y="3953"/>
                    <a:pt x="9074" y="2380"/>
                    <a:pt x="9155" y="1533"/>
                  </a:cubicBezTo>
                  <a:cubicBezTo>
                    <a:pt x="9195" y="1251"/>
                    <a:pt x="9155" y="1049"/>
                    <a:pt x="9074" y="1009"/>
                  </a:cubicBezTo>
                  <a:cubicBezTo>
                    <a:pt x="8994" y="969"/>
                    <a:pt x="8711" y="888"/>
                    <a:pt x="8348" y="807"/>
                  </a:cubicBezTo>
                  <a:cubicBezTo>
                    <a:pt x="7139" y="525"/>
                    <a:pt x="4921" y="122"/>
                    <a:pt x="4558" y="81"/>
                  </a:cubicBezTo>
                  <a:cubicBezTo>
                    <a:pt x="4356" y="1"/>
                    <a:pt x="3307" y="1"/>
                    <a:pt x="2420" y="1"/>
                  </a:cubicBezTo>
                  <a:close/>
                </a:path>
              </a:pathLst>
            </a:custGeom>
            <a:solidFill>
              <a:srgbClr val="ED9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0"/>
            <p:cNvSpPr/>
            <p:nvPr/>
          </p:nvSpPr>
          <p:spPr>
            <a:xfrm>
              <a:off x="3213106" y="1631272"/>
              <a:ext cx="363976" cy="339783"/>
            </a:xfrm>
            <a:custGeom>
              <a:rect b="b" l="l" r="r" t="t"/>
              <a:pathLst>
                <a:path extrusionOk="0" h="21263" w="22777">
                  <a:moveTo>
                    <a:pt x="10217" y="1"/>
                  </a:moveTo>
                  <a:cubicBezTo>
                    <a:pt x="8769" y="1"/>
                    <a:pt x="8950" y="3347"/>
                    <a:pt x="8984" y="3760"/>
                  </a:cubicBezTo>
                  <a:cubicBezTo>
                    <a:pt x="8910" y="3353"/>
                    <a:pt x="8327" y="334"/>
                    <a:pt x="6023" y="334"/>
                  </a:cubicBezTo>
                  <a:cubicBezTo>
                    <a:pt x="5814" y="334"/>
                    <a:pt x="5592" y="359"/>
                    <a:pt x="5354" y="412"/>
                  </a:cubicBezTo>
                  <a:cubicBezTo>
                    <a:pt x="2330" y="1058"/>
                    <a:pt x="5072" y="5292"/>
                    <a:pt x="5153" y="5655"/>
                  </a:cubicBezTo>
                  <a:cubicBezTo>
                    <a:pt x="5164" y="5702"/>
                    <a:pt x="5153" y="5723"/>
                    <a:pt x="5120" y="5723"/>
                  </a:cubicBezTo>
                  <a:cubicBezTo>
                    <a:pt x="4923" y="5723"/>
                    <a:pt x="3941" y="4969"/>
                    <a:pt x="2249" y="4244"/>
                  </a:cubicBezTo>
                  <a:cubicBezTo>
                    <a:pt x="1988" y="4135"/>
                    <a:pt x="1744" y="4084"/>
                    <a:pt x="1524" y="4084"/>
                  </a:cubicBezTo>
                  <a:cubicBezTo>
                    <a:pt x="517" y="4084"/>
                    <a:pt x="0" y="5156"/>
                    <a:pt x="596" y="6744"/>
                  </a:cubicBezTo>
                  <a:cubicBezTo>
                    <a:pt x="878" y="7430"/>
                    <a:pt x="1402" y="8277"/>
                    <a:pt x="2249" y="9164"/>
                  </a:cubicBezTo>
                  <a:cubicBezTo>
                    <a:pt x="4266" y="11315"/>
                    <a:pt x="8200" y="11673"/>
                    <a:pt x="10599" y="11673"/>
                  </a:cubicBezTo>
                  <a:cubicBezTo>
                    <a:pt x="11798" y="11673"/>
                    <a:pt x="12614" y="11584"/>
                    <a:pt x="12614" y="11584"/>
                  </a:cubicBezTo>
                  <a:lnTo>
                    <a:pt x="12614" y="11584"/>
                  </a:lnTo>
                  <a:cubicBezTo>
                    <a:pt x="12614" y="11584"/>
                    <a:pt x="12291" y="12632"/>
                    <a:pt x="12896" y="13761"/>
                  </a:cubicBezTo>
                  <a:cubicBezTo>
                    <a:pt x="13501" y="14890"/>
                    <a:pt x="13824" y="16342"/>
                    <a:pt x="13824" y="16342"/>
                  </a:cubicBezTo>
                  <a:lnTo>
                    <a:pt x="13824" y="16665"/>
                  </a:lnTo>
                  <a:cubicBezTo>
                    <a:pt x="14267" y="20779"/>
                    <a:pt x="17332" y="21262"/>
                    <a:pt x="18139" y="21262"/>
                  </a:cubicBezTo>
                  <a:cubicBezTo>
                    <a:pt x="19349" y="21222"/>
                    <a:pt x="21405" y="20658"/>
                    <a:pt x="22535" y="15011"/>
                  </a:cubicBezTo>
                  <a:cubicBezTo>
                    <a:pt x="22777" y="13882"/>
                    <a:pt x="22777" y="12914"/>
                    <a:pt x="22575" y="12067"/>
                  </a:cubicBezTo>
                  <a:cubicBezTo>
                    <a:pt x="21809" y="8841"/>
                    <a:pt x="18381" y="7793"/>
                    <a:pt x="16082" y="6946"/>
                  </a:cubicBezTo>
                  <a:cubicBezTo>
                    <a:pt x="13178" y="5897"/>
                    <a:pt x="13622" y="1985"/>
                    <a:pt x="11122" y="332"/>
                  </a:cubicBezTo>
                  <a:cubicBezTo>
                    <a:pt x="10766" y="100"/>
                    <a:pt x="10467" y="1"/>
                    <a:pt x="102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0"/>
            <p:cNvSpPr/>
            <p:nvPr/>
          </p:nvSpPr>
          <p:spPr>
            <a:xfrm>
              <a:off x="3418529" y="1871787"/>
              <a:ext cx="63169" cy="63185"/>
            </a:xfrm>
            <a:custGeom>
              <a:rect b="b" l="l" r="r" t="t"/>
              <a:pathLst>
                <a:path extrusionOk="0" h="3954" w="3953">
                  <a:moveTo>
                    <a:pt x="1977" y="1"/>
                  </a:moveTo>
                  <a:cubicBezTo>
                    <a:pt x="888" y="1"/>
                    <a:pt x="1" y="888"/>
                    <a:pt x="1" y="1977"/>
                  </a:cubicBezTo>
                  <a:cubicBezTo>
                    <a:pt x="1" y="3066"/>
                    <a:pt x="888" y="3953"/>
                    <a:pt x="1977" y="3953"/>
                  </a:cubicBezTo>
                  <a:cubicBezTo>
                    <a:pt x="3066" y="3953"/>
                    <a:pt x="3953" y="3066"/>
                    <a:pt x="3953" y="1977"/>
                  </a:cubicBezTo>
                  <a:cubicBezTo>
                    <a:pt x="3953" y="888"/>
                    <a:pt x="3066" y="1"/>
                    <a:pt x="1977" y="1"/>
                  </a:cubicBezTo>
                  <a:close/>
                </a:path>
              </a:pathLst>
            </a:custGeom>
            <a:solidFill>
              <a:srgbClr val="FFA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p:nvPr/>
        </p:nvSpPr>
        <p:spPr>
          <a:xfrm>
            <a:off x="1079776" y="1494141"/>
            <a:ext cx="1604100" cy="1604100"/>
          </a:xfrm>
          <a:prstGeom prst="ellipse">
            <a:avLst/>
          </a:prstGeom>
          <a:solidFill>
            <a:srgbClr val="5CFFA6">
              <a:alpha val="4356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331" name="Google Shape;331;p33"/>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332" name="Google Shape;332;p33"/>
          <p:cNvSpPr txBox="1"/>
          <p:nvPr>
            <p:ph idx="1" type="subTitle"/>
          </p:nvPr>
        </p:nvSpPr>
        <p:spPr>
          <a:xfrm>
            <a:off x="784426" y="3681704"/>
            <a:ext cx="2194800" cy="5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Chief</a:t>
            </a:r>
            <a:r>
              <a:rPr lang="en"/>
              <a:t> Executive Officer</a:t>
            </a:r>
            <a:endParaRPr/>
          </a:p>
        </p:txBody>
      </p:sp>
      <p:sp>
        <p:nvSpPr>
          <p:cNvPr id="333" name="Google Shape;333;p33"/>
          <p:cNvSpPr txBox="1"/>
          <p:nvPr>
            <p:ph idx="2" type="title"/>
          </p:nvPr>
        </p:nvSpPr>
        <p:spPr>
          <a:xfrm>
            <a:off x="784426" y="3207498"/>
            <a:ext cx="2194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Eshan Gujarathi</a:t>
            </a:r>
            <a:endParaRPr/>
          </a:p>
        </p:txBody>
      </p:sp>
      <p:sp>
        <p:nvSpPr>
          <p:cNvPr id="334" name="Google Shape;334;p33"/>
          <p:cNvSpPr txBox="1"/>
          <p:nvPr>
            <p:ph idx="5" type="title"/>
          </p:nvPr>
        </p:nvSpPr>
        <p:spPr>
          <a:xfrm>
            <a:off x="5715375" y="3207500"/>
            <a:ext cx="30936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Chaitanya Guntoorkar</a:t>
            </a:r>
            <a:endParaRPr/>
          </a:p>
        </p:txBody>
      </p:sp>
      <p:sp>
        <p:nvSpPr>
          <p:cNvPr id="335" name="Google Shape;335;p33"/>
          <p:cNvSpPr txBox="1"/>
          <p:nvPr>
            <p:ph idx="6" type="subTitle"/>
          </p:nvPr>
        </p:nvSpPr>
        <p:spPr>
          <a:xfrm>
            <a:off x="6164774" y="3681704"/>
            <a:ext cx="2194800" cy="5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Chief</a:t>
            </a:r>
            <a:r>
              <a:rPr lang="en"/>
              <a:t> Marketing Officer</a:t>
            </a:r>
            <a:endParaRPr/>
          </a:p>
        </p:txBody>
      </p:sp>
      <p:sp>
        <p:nvSpPr>
          <p:cNvPr id="336" name="Google Shape;336;p33"/>
          <p:cNvSpPr/>
          <p:nvPr/>
        </p:nvSpPr>
        <p:spPr>
          <a:xfrm>
            <a:off x="6460124" y="1494141"/>
            <a:ext cx="1604100" cy="1604100"/>
          </a:xfrm>
          <a:prstGeom prst="ellipse">
            <a:avLst/>
          </a:prstGeom>
          <a:solidFill>
            <a:srgbClr val="5CFFF8">
              <a:alpha val="3839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 name="Google Shape;337;p33"/>
          <p:cNvPicPr preferRelativeResize="0"/>
          <p:nvPr/>
        </p:nvPicPr>
        <p:blipFill rotWithShape="1">
          <a:blip r:embed="rId3">
            <a:alphaModFix/>
          </a:blip>
          <a:srcRect b="11915" l="9533" r="9533" t="20654"/>
          <a:stretch/>
        </p:blipFill>
        <p:spPr>
          <a:xfrm>
            <a:off x="1175025" y="1587450"/>
            <a:ext cx="1413600" cy="1417500"/>
          </a:xfrm>
          <a:prstGeom prst="ellipse">
            <a:avLst/>
          </a:prstGeom>
          <a:noFill/>
          <a:ln>
            <a:noFill/>
          </a:ln>
        </p:spPr>
      </p:pic>
      <p:sp>
        <p:nvSpPr>
          <p:cNvPr id="338" name="Google Shape;338;p33"/>
          <p:cNvSpPr txBox="1"/>
          <p:nvPr>
            <p:ph idx="3" type="title"/>
          </p:nvPr>
        </p:nvSpPr>
        <p:spPr>
          <a:xfrm>
            <a:off x="3474600" y="3207498"/>
            <a:ext cx="2194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Hitarth Gandhi</a:t>
            </a:r>
            <a:endParaRPr/>
          </a:p>
        </p:txBody>
      </p:sp>
      <p:sp>
        <p:nvSpPr>
          <p:cNvPr id="339" name="Google Shape;339;p33"/>
          <p:cNvSpPr txBox="1"/>
          <p:nvPr>
            <p:ph idx="4" type="subTitle"/>
          </p:nvPr>
        </p:nvSpPr>
        <p:spPr>
          <a:xfrm>
            <a:off x="3474600" y="3681704"/>
            <a:ext cx="2194800" cy="5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Chief Technical Officer</a:t>
            </a:r>
            <a:endParaRPr/>
          </a:p>
        </p:txBody>
      </p:sp>
      <p:sp>
        <p:nvSpPr>
          <p:cNvPr id="340" name="Google Shape;340;p33"/>
          <p:cNvSpPr/>
          <p:nvPr/>
        </p:nvSpPr>
        <p:spPr>
          <a:xfrm>
            <a:off x="3769950" y="1494141"/>
            <a:ext cx="1604100" cy="1604100"/>
          </a:xfrm>
          <a:prstGeom prst="ellipse">
            <a:avLst/>
          </a:prstGeom>
          <a:solidFill>
            <a:srgbClr val="FDFF5C">
              <a:alpha val="4598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3"/>
          <p:cNvPicPr preferRelativeResize="0"/>
          <p:nvPr/>
        </p:nvPicPr>
        <p:blipFill rotWithShape="1">
          <a:blip r:embed="rId4">
            <a:alphaModFix/>
          </a:blip>
          <a:srcRect b="14395" l="19206" r="12538" t="25395"/>
          <a:stretch/>
        </p:blipFill>
        <p:spPr>
          <a:xfrm>
            <a:off x="3879750" y="1619100"/>
            <a:ext cx="1384500" cy="1354200"/>
          </a:xfrm>
          <a:prstGeom prst="ellipse">
            <a:avLst/>
          </a:prstGeom>
          <a:noFill/>
          <a:ln>
            <a:noFill/>
          </a:ln>
        </p:spPr>
      </p:pic>
      <p:pic>
        <p:nvPicPr>
          <p:cNvPr id="342" name="Google Shape;342;p33"/>
          <p:cNvPicPr preferRelativeResize="0"/>
          <p:nvPr/>
        </p:nvPicPr>
        <p:blipFill>
          <a:blip r:embed="rId5">
            <a:alphaModFix/>
          </a:blip>
          <a:stretch>
            <a:fillRect/>
          </a:stretch>
        </p:blipFill>
        <p:spPr>
          <a:xfrm>
            <a:off x="6595575" y="1619100"/>
            <a:ext cx="1333200" cy="1354200"/>
          </a:xfrm>
          <a:prstGeom prst="ellipse">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p:nvPr/>
        </p:nvSpPr>
        <p:spPr>
          <a:xfrm>
            <a:off x="1079776" y="1494141"/>
            <a:ext cx="1604100" cy="1604100"/>
          </a:xfrm>
          <a:prstGeom prst="ellipse">
            <a:avLst/>
          </a:prstGeom>
          <a:solidFill>
            <a:srgbClr val="5CFFA6">
              <a:alpha val="43560"/>
            </a:srgbClr>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4"/>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349" name="Google Shape;349;p34"/>
          <p:cNvSpPr txBox="1"/>
          <p:nvPr>
            <p:ph type="title"/>
          </p:nvPr>
        </p:nvSpPr>
        <p:spPr>
          <a:xfrm>
            <a:off x="714000" y="648300"/>
            <a:ext cx="7713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350" name="Google Shape;350;p34"/>
          <p:cNvSpPr txBox="1"/>
          <p:nvPr>
            <p:ph idx="1" type="subTitle"/>
          </p:nvPr>
        </p:nvSpPr>
        <p:spPr>
          <a:xfrm>
            <a:off x="784426" y="3681704"/>
            <a:ext cx="2194800" cy="5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Chief Operating Officer</a:t>
            </a:r>
            <a:endParaRPr/>
          </a:p>
        </p:txBody>
      </p:sp>
      <p:sp>
        <p:nvSpPr>
          <p:cNvPr id="351" name="Google Shape;351;p34"/>
          <p:cNvSpPr txBox="1"/>
          <p:nvPr>
            <p:ph idx="2" type="title"/>
          </p:nvPr>
        </p:nvSpPr>
        <p:spPr>
          <a:xfrm>
            <a:off x="784425" y="3207500"/>
            <a:ext cx="2554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Shreyash Agrawal</a:t>
            </a:r>
            <a:endParaRPr/>
          </a:p>
        </p:txBody>
      </p:sp>
      <p:sp>
        <p:nvSpPr>
          <p:cNvPr id="352" name="Google Shape;352;p34"/>
          <p:cNvSpPr txBox="1"/>
          <p:nvPr>
            <p:ph idx="3" type="title"/>
          </p:nvPr>
        </p:nvSpPr>
        <p:spPr>
          <a:xfrm>
            <a:off x="3474600" y="3207498"/>
            <a:ext cx="2194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Yash More</a:t>
            </a:r>
            <a:endParaRPr/>
          </a:p>
        </p:txBody>
      </p:sp>
      <p:sp>
        <p:nvSpPr>
          <p:cNvPr id="353" name="Google Shape;353;p34"/>
          <p:cNvSpPr txBox="1"/>
          <p:nvPr>
            <p:ph idx="4" type="subTitle"/>
          </p:nvPr>
        </p:nvSpPr>
        <p:spPr>
          <a:xfrm>
            <a:off x="3474600" y="3681704"/>
            <a:ext cx="2194800" cy="5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Chief Product Officer</a:t>
            </a:r>
            <a:endParaRPr/>
          </a:p>
        </p:txBody>
      </p:sp>
      <p:sp>
        <p:nvSpPr>
          <p:cNvPr id="354" name="Google Shape;354;p34"/>
          <p:cNvSpPr txBox="1"/>
          <p:nvPr>
            <p:ph idx="5" type="title"/>
          </p:nvPr>
        </p:nvSpPr>
        <p:spPr>
          <a:xfrm>
            <a:off x="6164774" y="3207498"/>
            <a:ext cx="2194800" cy="45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Aadesh Desai</a:t>
            </a:r>
            <a:endParaRPr/>
          </a:p>
        </p:txBody>
      </p:sp>
      <p:sp>
        <p:nvSpPr>
          <p:cNvPr id="355" name="Google Shape;355;p34"/>
          <p:cNvSpPr txBox="1"/>
          <p:nvPr>
            <p:ph idx="6" type="subTitle"/>
          </p:nvPr>
        </p:nvSpPr>
        <p:spPr>
          <a:xfrm>
            <a:off x="6164774" y="3681704"/>
            <a:ext cx="2194800" cy="5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Chief Financial Officer</a:t>
            </a:r>
            <a:endParaRPr/>
          </a:p>
        </p:txBody>
      </p:sp>
      <p:sp>
        <p:nvSpPr>
          <p:cNvPr id="356" name="Google Shape;356;p34"/>
          <p:cNvSpPr/>
          <p:nvPr/>
        </p:nvSpPr>
        <p:spPr>
          <a:xfrm>
            <a:off x="3769950" y="1494141"/>
            <a:ext cx="1604100" cy="1604100"/>
          </a:xfrm>
          <a:prstGeom prst="ellipse">
            <a:avLst/>
          </a:prstGeom>
          <a:solidFill>
            <a:srgbClr val="FDFF5C">
              <a:alpha val="4598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4"/>
          <p:cNvSpPr/>
          <p:nvPr/>
        </p:nvSpPr>
        <p:spPr>
          <a:xfrm>
            <a:off x="6460124" y="1494141"/>
            <a:ext cx="1604100" cy="1604100"/>
          </a:xfrm>
          <a:prstGeom prst="ellipse">
            <a:avLst/>
          </a:prstGeom>
          <a:solidFill>
            <a:srgbClr val="5CFFF8">
              <a:alpha val="3839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34"/>
          <p:cNvPicPr preferRelativeResize="0"/>
          <p:nvPr/>
        </p:nvPicPr>
        <p:blipFill>
          <a:blip r:embed="rId3">
            <a:alphaModFix/>
          </a:blip>
          <a:stretch>
            <a:fillRect/>
          </a:stretch>
        </p:blipFill>
        <p:spPr>
          <a:xfrm>
            <a:off x="1204750" y="1665001"/>
            <a:ext cx="1355400" cy="1262400"/>
          </a:xfrm>
          <a:prstGeom prst="ellipse">
            <a:avLst/>
          </a:prstGeom>
          <a:noFill/>
          <a:ln>
            <a:noFill/>
          </a:ln>
        </p:spPr>
      </p:pic>
      <p:pic>
        <p:nvPicPr>
          <p:cNvPr id="359" name="Google Shape;359;p34"/>
          <p:cNvPicPr preferRelativeResize="0"/>
          <p:nvPr/>
        </p:nvPicPr>
        <p:blipFill rotWithShape="1">
          <a:blip r:embed="rId4">
            <a:alphaModFix/>
          </a:blip>
          <a:srcRect b="20076" l="21356" r="7311" t="0"/>
          <a:stretch/>
        </p:blipFill>
        <p:spPr>
          <a:xfrm>
            <a:off x="3852600" y="1576801"/>
            <a:ext cx="1438800" cy="1438800"/>
          </a:xfrm>
          <a:prstGeom prst="ellipse">
            <a:avLst/>
          </a:prstGeom>
          <a:noFill/>
          <a:ln>
            <a:noFill/>
          </a:ln>
        </p:spPr>
      </p:pic>
      <p:pic>
        <p:nvPicPr>
          <p:cNvPr id="360" name="Google Shape;360;p34"/>
          <p:cNvPicPr preferRelativeResize="0"/>
          <p:nvPr/>
        </p:nvPicPr>
        <p:blipFill rotWithShape="1">
          <a:blip r:embed="rId5">
            <a:alphaModFix/>
          </a:blip>
          <a:srcRect b="18907" l="14777" r="8576" t="13492"/>
          <a:stretch/>
        </p:blipFill>
        <p:spPr>
          <a:xfrm>
            <a:off x="6583850" y="1607111"/>
            <a:ext cx="1355400" cy="13782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366" name="Google Shape;366;p35"/>
          <p:cNvSpPr txBox="1"/>
          <p:nvPr>
            <p:ph type="title"/>
          </p:nvPr>
        </p:nvSpPr>
        <p:spPr>
          <a:xfrm>
            <a:off x="714000" y="1311025"/>
            <a:ext cx="39123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367" name="Google Shape;367;p35"/>
          <p:cNvSpPr txBox="1"/>
          <p:nvPr>
            <p:ph idx="1" type="subTitle"/>
          </p:nvPr>
        </p:nvSpPr>
        <p:spPr>
          <a:xfrm>
            <a:off x="714000" y="1925800"/>
            <a:ext cx="3912300" cy="190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600"/>
              <a:t>We are a B2B AI-powered SaaS company that provides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Real-time Inventory Management</a:t>
            </a:r>
            <a:endParaRPr sz="1600"/>
          </a:p>
          <a:p>
            <a:pPr indent="-330200" lvl="0" marL="457200" rtl="0" algn="l">
              <a:spcBef>
                <a:spcPts val="0"/>
              </a:spcBef>
              <a:spcAft>
                <a:spcPts val="0"/>
              </a:spcAft>
              <a:buSzPts val="1600"/>
              <a:buChar char="●"/>
            </a:pPr>
            <a:r>
              <a:rPr lang="en" sz="1600"/>
              <a:t>Sales and Stock level forecasting</a:t>
            </a:r>
            <a:endParaRPr sz="1600"/>
          </a:p>
          <a:p>
            <a:pPr indent="-330200" lvl="0" marL="457200" rtl="0" algn="l">
              <a:spcBef>
                <a:spcPts val="0"/>
              </a:spcBef>
              <a:spcAft>
                <a:spcPts val="0"/>
              </a:spcAft>
              <a:buSzPts val="1600"/>
              <a:buChar char="●"/>
            </a:pPr>
            <a:r>
              <a:rPr lang="en" sz="1600"/>
              <a:t>Analytical Insights</a:t>
            </a:r>
            <a:endParaRPr sz="1600"/>
          </a:p>
          <a:p>
            <a:pPr indent="-330200" lvl="0" marL="457200" rtl="0" algn="l">
              <a:spcBef>
                <a:spcPts val="0"/>
              </a:spcBef>
              <a:spcAft>
                <a:spcPts val="0"/>
              </a:spcAft>
              <a:buSzPts val="1600"/>
              <a:buChar char="●"/>
            </a:pPr>
            <a:r>
              <a:rPr lang="en" sz="1600"/>
              <a:t>Insights from Competitors</a:t>
            </a:r>
            <a:endParaRPr sz="1600"/>
          </a:p>
        </p:txBody>
      </p:sp>
      <p:cxnSp>
        <p:nvCxnSpPr>
          <p:cNvPr id="368" name="Google Shape;368;p35"/>
          <p:cNvCxnSpPr/>
          <p:nvPr/>
        </p:nvCxnSpPr>
        <p:spPr>
          <a:xfrm flipH="1" rot="10800000">
            <a:off x="3585675" y="1542975"/>
            <a:ext cx="1040700" cy="600"/>
          </a:xfrm>
          <a:prstGeom prst="straightConnector1">
            <a:avLst/>
          </a:prstGeom>
          <a:noFill/>
          <a:ln cap="flat" cmpd="sng" w="19050">
            <a:solidFill>
              <a:schemeClr val="accent4"/>
            </a:solidFill>
            <a:prstDash val="solid"/>
            <a:round/>
            <a:headEnd len="med" w="med" type="none"/>
            <a:tailEnd len="med" w="med" type="none"/>
          </a:ln>
        </p:spPr>
      </p:cxnSp>
      <p:pic>
        <p:nvPicPr>
          <p:cNvPr id="369" name="Google Shape;369;p35"/>
          <p:cNvPicPr preferRelativeResize="0"/>
          <p:nvPr/>
        </p:nvPicPr>
        <p:blipFill>
          <a:blip r:embed="rId3">
            <a:alphaModFix/>
          </a:blip>
          <a:stretch>
            <a:fillRect/>
          </a:stretch>
        </p:blipFill>
        <p:spPr>
          <a:xfrm>
            <a:off x="5362175" y="864925"/>
            <a:ext cx="3326651" cy="3326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idx="2" type="title"/>
          </p:nvPr>
        </p:nvSpPr>
        <p:spPr>
          <a:xfrm>
            <a:off x="1843028" y="1279198"/>
            <a:ext cx="27663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375" name="Google Shape;375;p36"/>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376" name="Google Shape;376;p36"/>
          <p:cNvSpPr txBox="1"/>
          <p:nvPr>
            <p:ph type="title"/>
          </p:nvPr>
        </p:nvSpPr>
        <p:spPr>
          <a:xfrm>
            <a:off x="714000" y="495900"/>
            <a:ext cx="48771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Initial</a:t>
            </a:r>
            <a:r>
              <a:rPr lang="en"/>
              <a:t> Hypothesis</a:t>
            </a:r>
            <a:endParaRPr/>
          </a:p>
        </p:txBody>
      </p:sp>
      <p:sp>
        <p:nvSpPr>
          <p:cNvPr id="377" name="Google Shape;377;p36"/>
          <p:cNvSpPr txBox="1"/>
          <p:nvPr>
            <p:ph idx="1" type="subTitle"/>
          </p:nvPr>
        </p:nvSpPr>
        <p:spPr>
          <a:xfrm>
            <a:off x="1843025" y="1600525"/>
            <a:ext cx="3907800" cy="1262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Shop owners face the problem of deadstock, resulting in financial losses, as well as sustainability concerns caused by excess inventory. Additionally, the unique SKUs carried by each store create varying inventory management challenges.</a:t>
            </a:r>
            <a:endParaRPr/>
          </a:p>
        </p:txBody>
      </p:sp>
      <p:sp>
        <p:nvSpPr>
          <p:cNvPr id="378" name="Google Shape;378;p36"/>
          <p:cNvSpPr txBox="1"/>
          <p:nvPr>
            <p:ph idx="3" type="title"/>
          </p:nvPr>
        </p:nvSpPr>
        <p:spPr>
          <a:xfrm>
            <a:off x="1843028" y="2989293"/>
            <a:ext cx="27663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379" name="Google Shape;379;p36"/>
          <p:cNvSpPr txBox="1"/>
          <p:nvPr>
            <p:ph idx="4" type="subTitle"/>
          </p:nvPr>
        </p:nvSpPr>
        <p:spPr>
          <a:xfrm>
            <a:off x="1843026" y="3370600"/>
            <a:ext cx="3748200" cy="8313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lang="en"/>
              <a:t>AI-powered SaaS solution that analyzes product trends and predicts inventory needs, automatically generating orders when shortages are detected.</a:t>
            </a:r>
            <a:endParaRPr/>
          </a:p>
        </p:txBody>
      </p:sp>
      <p:pic>
        <p:nvPicPr>
          <p:cNvPr id="380" name="Google Shape;380;p36"/>
          <p:cNvPicPr preferRelativeResize="0"/>
          <p:nvPr/>
        </p:nvPicPr>
        <p:blipFill>
          <a:blip r:embed="rId3">
            <a:alphaModFix/>
          </a:blip>
          <a:stretch>
            <a:fillRect/>
          </a:stretch>
        </p:blipFill>
        <p:spPr>
          <a:xfrm>
            <a:off x="5825238" y="1171950"/>
            <a:ext cx="2799600" cy="2799600"/>
          </a:xfrm>
          <a:prstGeom prst="roundRect">
            <a:avLst>
              <a:gd fmla="val 16667" name="adj"/>
            </a:avLst>
          </a:prstGeom>
          <a:noFill/>
          <a:ln>
            <a:noFill/>
          </a:ln>
        </p:spPr>
      </p:pic>
      <p:sp>
        <p:nvSpPr>
          <p:cNvPr id="381" name="Google Shape;381;p36"/>
          <p:cNvSpPr/>
          <p:nvPr/>
        </p:nvSpPr>
        <p:spPr>
          <a:xfrm>
            <a:off x="713988" y="3034520"/>
            <a:ext cx="884700" cy="885000"/>
          </a:xfrm>
          <a:prstGeom prst="ellipse">
            <a:avLst/>
          </a:prstGeom>
          <a:solidFill>
            <a:srgbClr val="5CFFA6">
              <a:alpha val="43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762963" y="1431597"/>
            <a:ext cx="884700" cy="885000"/>
          </a:xfrm>
          <a:prstGeom prst="ellipse">
            <a:avLst/>
          </a:prstGeom>
          <a:solidFill>
            <a:srgbClr val="FDFF5C">
              <a:alpha val="4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6"/>
          <p:cNvGrpSpPr/>
          <p:nvPr/>
        </p:nvGrpSpPr>
        <p:grpSpPr>
          <a:xfrm>
            <a:off x="973257" y="1642041"/>
            <a:ext cx="464112" cy="464112"/>
            <a:chOff x="-55987225" y="3198925"/>
            <a:chExt cx="317450" cy="317450"/>
          </a:xfrm>
        </p:grpSpPr>
        <p:sp>
          <p:nvSpPr>
            <p:cNvPr id="384" name="Google Shape;384;p3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6"/>
          <p:cNvGrpSpPr/>
          <p:nvPr/>
        </p:nvGrpSpPr>
        <p:grpSpPr>
          <a:xfrm>
            <a:off x="952924" y="3244964"/>
            <a:ext cx="406826" cy="464113"/>
            <a:chOff x="-56766175" y="3198925"/>
            <a:chExt cx="279625" cy="319000"/>
          </a:xfrm>
        </p:grpSpPr>
        <p:sp>
          <p:nvSpPr>
            <p:cNvPr id="389" name="Google Shape;389;p3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7"/>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01" name="Google Shape;401;p37"/>
          <p:cNvSpPr txBox="1"/>
          <p:nvPr>
            <p:ph type="title"/>
          </p:nvPr>
        </p:nvSpPr>
        <p:spPr>
          <a:xfrm>
            <a:off x="714000" y="648300"/>
            <a:ext cx="48771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Assumptions</a:t>
            </a:r>
            <a:endParaRPr/>
          </a:p>
        </p:txBody>
      </p:sp>
      <p:pic>
        <p:nvPicPr>
          <p:cNvPr id="402" name="Google Shape;402;p37"/>
          <p:cNvPicPr preferRelativeResize="0"/>
          <p:nvPr/>
        </p:nvPicPr>
        <p:blipFill>
          <a:blip r:embed="rId3">
            <a:alphaModFix/>
          </a:blip>
          <a:stretch>
            <a:fillRect/>
          </a:stretch>
        </p:blipFill>
        <p:spPr>
          <a:xfrm>
            <a:off x="5728026" y="1122588"/>
            <a:ext cx="2898324" cy="2898324"/>
          </a:xfrm>
          <a:prstGeom prst="rect">
            <a:avLst/>
          </a:prstGeom>
          <a:noFill/>
          <a:ln>
            <a:noFill/>
          </a:ln>
        </p:spPr>
      </p:pic>
      <p:sp>
        <p:nvSpPr>
          <p:cNvPr id="403" name="Google Shape;403;p37"/>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215900" rtl="0" algn="l">
              <a:lnSpc>
                <a:spcPct val="150000"/>
              </a:lnSpc>
              <a:spcBef>
                <a:spcPts val="0"/>
              </a:spcBef>
              <a:spcAft>
                <a:spcPts val="600"/>
              </a:spcAft>
              <a:buNone/>
            </a:pPr>
            <a:r>
              <a:t/>
            </a:r>
            <a:endParaRPr sz="1500">
              <a:solidFill>
                <a:schemeClr val="lt1"/>
              </a:solidFill>
            </a:endParaRPr>
          </a:p>
        </p:txBody>
      </p:sp>
      <p:sp>
        <p:nvSpPr>
          <p:cNvPr id="404" name="Google Shape;404;p37"/>
          <p:cNvSpPr txBox="1"/>
          <p:nvPr>
            <p:ph idx="1" type="subTitle"/>
          </p:nvPr>
        </p:nvSpPr>
        <p:spPr>
          <a:xfrm>
            <a:off x="1690621" y="1584299"/>
            <a:ext cx="2766300" cy="2124000"/>
          </a:xfrm>
          <a:prstGeom prst="rect">
            <a:avLst/>
          </a:prstGeom>
        </p:spPr>
        <p:txBody>
          <a:bodyPr anchorCtr="0" anchor="ctr" bIns="91425" lIns="91425" spcFirstLastPara="1" rIns="91425" wrap="square" tIns="91425">
            <a:spAutoFit/>
          </a:bodyPr>
          <a:lstStyle/>
          <a:p>
            <a:pPr indent="-317500" lvl="0" marL="457200" rtl="0" algn="l">
              <a:spcBef>
                <a:spcPts val="0"/>
              </a:spcBef>
              <a:spcAft>
                <a:spcPts val="0"/>
              </a:spcAft>
              <a:buSzPts val="1400"/>
              <a:buChar char="●"/>
            </a:pPr>
            <a:r>
              <a:rPr lang="en"/>
              <a:t>Known continuous and constant demand.</a:t>
            </a:r>
            <a:endParaRPr/>
          </a:p>
          <a:p>
            <a:pPr indent="-317500" lvl="0" marL="457200" rtl="0" algn="l">
              <a:spcBef>
                <a:spcPts val="0"/>
              </a:spcBef>
              <a:spcAft>
                <a:spcPts val="0"/>
              </a:spcAft>
              <a:buSzPts val="1400"/>
              <a:buChar char="●"/>
            </a:pPr>
            <a:r>
              <a:rPr lang="en"/>
              <a:t>Constant price and visible to everyone</a:t>
            </a:r>
            <a:endParaRPr/>
          </a:p>
          <a:p>
            <a:pPr indent="-317500" lvl="0" marL="457200" rtl="0" algn="l">
              <a:spcBef>
                <a:spcPts val="0"/>
              </a:spcBef>
              <a:spcAft>
                <a:spcPts val="0"/>
              </a:spcAft>
              <a:buSzPts val="1400"/>
              <a:buChar char="●"/>
            </a:pPr>
            <a:r>
              <a:rPr lang="en"/>
              <a:t>No shortages are permitted.</a:t>
            </a:r>
            <a:endParaRPr/>
          </a:p>
          <a:p>
            <a:pPr indent="-317500" lvl="0" marL="457200" rtl="0" algn="l">
              <a:spcBef>
                <a:spcPts val="0"/>
              </a:spcBef>
              <a:spcAft>
                <a:spcPts val="0"/>
              </a:spcAft>
              <a:buSzPts val="1400"/>
              <a:buChar char="●"/>
            </a:pPr>
            <a:r>
              <a:rPr lang="en"/>
              <a:t>There is a need of a standardised platform. </a:t>
            </a:r>
            <a:endParaRPr/>
          </a:p>
          <a:p>
            <a:pPr indent="-317500" lvl="0" marL="457200" rtl="0" algn="l">
              <a:spcBef>
                <a:spcPts val="0"/>
              </a:spcBef>
              <a:spcAft>
                <a:spcPts val="0"/>
              </a:spcAft>
              <a:buSzPts val="1400"/>
              <a:buChar char="●"/>
            </a:pPr>
            <a:r>
              <a:rPr lang="en"/>
              <a:t>Solving the problem keeping grocery as the domain.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8"/>
          <p:cNvSpPr txBox="1"/>
          <p:nvPr>
            <p:ph idx="4294967295" type="title"/>
          </p:nvPr>
        </p:nvSpPr>
        <p:spPr>
          <a:xfrm>
            <a:off x="485400" y="320425"/>
            <a:ext cx="8201700" cy="12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Go To Market Guesstimate for Grocery Inventory</a:t>
            </a:r>
            <a:endParaRPr sz="2500"/>
          </a:p>
        </p:txBody>
      </p:sp>
      <p:sp>
        <p:nvSpPr>
          <p:cNvPr id="410" name="Google Shape;410;p38"/>
          <p:cNvSpPr/>
          <p:nvPr/>
        </p:nvSpPr>
        <p:spPr>
          <a:xfrm>
            <a:off x="3118650" y="749900"/>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Indian Population </a:t>
            </a:r>
            <a:endParaRPr>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
                <a:latin typeface="Barlow Semi Condensed"/>
                <a:ea typeface="Barlow Semi Condensed"/>
                <a:cs typeface="Barlow Semi Condensed"/>
                <a:sym typeface="Barlow Semi Condensed"/>
              </a:rPr>
              <a:t>~ 140 cr</a:t>
            </a:r>
            <a:endParaRPr>
              <a:latin typeface="Barlow Semi Condensed"/>
              <a:ea typeface="Barlow Semi Condensed"/>
              <a:cs typeface="Barlow Semi Condensed"/>
              <a:sym typeface="Barlow Semi Condensed"/>
            </a:endParaRPr>
          </a:p>
        </p:txBody>
      </p:sp>
      <p:cxnSp>
        <p:nvCxnSpPr>
          <p:cNvPr id="411" name="Google Shape;411;p38"/>
          <p:cNvCxnSpPr/>
          <p:nvPr/>
        </p:nvCxnSpPr>
        <p:spPr>
          <a:xfrm>
            <a:off x="4570650" y="1122125"/>
            <a:ext cx="4500" cy="168000"/>
          </a:xfrm>
          <a:prstGeom prst="straightConnector1">
            <a:avLst/>
          </a:prstGeom>
          <a:noFill/>
          <a:ln cap="flat" cmpd="sng" w="9525">
            <a:solidFill>
              <a:srgbClr val="FFFF00"/>
            </a:solidFill>
            <a:prstDash val="solid"/>
            <a:round/>
            <a:headEnd len="med" w="med" type="none"/>
            <a:tailEnd len="med" w="med" type="triangle"/>
          </a:ln>
        </p:spPr>
      </p:cxnSp>
      <p:sp>
        <p:nvSpPr>
          <p:cNvPr id="412" name="Google Shape;412;p38"/>
          <p:cNvSpPr txBox="1"/>
          <p:nvPr/>
        </p:nvSpPr>
        <p:spPr>
          <a:xfrm>
            <a:off x="4909650" y="1006025"/>
            <a:ext cx="297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4 members in a family on an average</a:t>
            </a:r>
            <a:endParaRPr>
              <a:solidFill>
                <a:srgbClr val="5CFFA6"/>
              </a:solidFill>
              <a:latin typeface="Barlow Semi Condensed Medium"/>
              <a:ea typeface="Barlow Semi Condensed Medium"/>
              <a:cs typeface="Barlow Semi Condensed Medium"/>
              <a:sym typeface="Barlow Semi Condensed Medium"/>
            </a:endParaRPr>
          </a:p>
        </p:txBody>
      </p:sp>
      <p:sp>
        <p:nvSpPr>
          <p:cNvPr id="413" name="Google Shape;413;p38"/>
          <p:cNvSpPr/>
          <p:nvPr/>
        </p:nvSpPr>
        <p:spPr>
          <a:xfrm>
            <a:off x="3118650" y="1304450"/>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35 cr families</a:t>
            </a:r>
            <a:endParaRPr>
              <a:latin typeface="Barlow Semi Condensed"/>
              <a:ea typeface="Barlow Semi Condensed"/>
              <a:cs typeface="Barlow Semi Condensed"/>
              <a:sym typeface="Barlow Semi Condensed"/>
            </a:endParaRPr>
          </a:p>
        </p:txBody>
      </p:sp>
      <p:cxnSp>
        <p:nvCxnSpPr>
          <p:cNvPr id="414" name="Google Shape;414;p38"/>
          <p:cNvCxnSpPr/>
          <p:nvPr/>
        </p:nvCxnSpPr>
        <p:spPr>
          <a:xfrm>
            <a:off x="4575150" y="1680850"/>
            <a:ext cx="2875200" cy="668400"/>
          </a:xfrm>
          <a:prstGeom prst="bentConnector3">
            <a:avLst>
              <a:gd fmla="val 100646" name="adj1"/>
            </a:avLst>
          </a:prstGeom>
          <a:noFill/>
          <a:ln cap="flat" cmpd="sng" w="9525">
            <a:solidFill>
              <a:srgbClr val="FDFF5C"/>
            </a:solidFill>
            <a:prstDash val="solid"/>
            <a:round/>
            <a:headEnd len="med" w="med" type="none"/>
            <a:tailEnd len="med" w="med" type="none"/>
          </a:ln>
        </p:spPr>
      </p:cxnSp>
      <p:cxnSp>
        <p:nvCxnSpPr>
          <p:cNvPr id="415" name="Google Shape;415;p38"/>
          <p:cNvCxnSpPr/>
          <p:nvPr/>
        </p:nvCxnSpPr>
        <p:spPr>
          <a:xfrm flipH="1">
            <a:off x="1699950" y="1676675"/>
            <a:ext cx="2875200" cy="659400"/>
          </a:xfrm>
          <a:prstGeom prst="bentConnector3">
            <a:avLst>
              <a:gd fmla="val 99998" name="adj1"/>
            </a:avLst>
          </a:prstGeom>
          <a:noFill/>
          <a:ln cap="flat" cmpd="sng" w="9525">
            <a:solidFill>
              <a:srgbClr val="FDFF5C"/>
            </a:solidFill>
            <a:prstDash val="solid"/>
            <a:round/>
            <a:headEnd len="med" w="med" type="none"/>
            <a:tailEnd len="med" w="med" type="none"/>
          </a:ln>
        </p:spPr>
      </p:cxnSp>
      <p:cxnSp>
        <p:nvCxnSpPr>
          <p:cNvPr id="416" name="Google Shape;416;p38"/>
          <p:cNvCxnSpPr/>
          <p:nvPr/>
        </p:nvCxnSpPr>
        <p:spPr>
          <a:xfrm>
            <a:off x="4598650" y="1702450"/>
            <a:ext cx="4500" cy="168000"/>
          </a:xfrm>
          <a:prstGeom prst="straightConnector1">
            <a:avLst/>
          </a:prstGeom>
          <a:noFill/>
          <a:ln cap="flat" cmpd="sng" w="9525">
            <a:solidFill>
              <a:srgbClr val="FFFF00"/>
            </a:solidFill>
            <a:prstDash val="solid"/>
            <a:round/>
            <a:headEnd len="med" w="med" type="none"/>
            <a:tailEnd len="med" w="med" type="triangle"/>
          </a:ln>
        </p:spPr>
      </p:cxnSp>
      <p:sp>
        <p:nvSpPr>
          <p:cNvPr id="417" name="Google Shape;417;p38"/>
          <p:cNvSpPr/>
          <p:nvPr/>
        </p:nvSpPr>
        <p:spPr>
          <a:xfrm>
            <a:off x="324475" y="19781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Small Scale Customer 10 cr</a:t>
            </a:r>
            <a:endParaRPr>
              <a:latin typeface="Barlow Semi Condensed"/>
              <a:ea typeface="Barlow Semi Condensed"/>
              <a:cs typeface="Barlow Semi Condensed"/>
              <a:sym typeface="Barlow Semi Condensed"/>
            </a:endParaRPr>
          </a:p>
        </p:txBody>
      </p:sp>
      <p:sp>
        <p:nvSpPr>
          <p:cNvPr id="418" name="Google Shape;418;p38"/>
          <p:cNvSpPr/>
          <p:nvPr/>
        </p:nvSpPr>
        <p:spPr>
          <a:xfrm>
            <a:off x="3274100" y="19781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Mid Scale Customer 20 cr</a:t>
            </a:r>
            <a:endParaRPr>
              <a:latin typeface="Barlow Semi Condensed"/>
              <a:ea typeface="Barlow Semi Condensed"/>
              <a:cs typeface="Barlow Semi Condensed"/>
              <a:sym typeface="Barlow Semi Condensed"/>
            </a:endParaRPr>
          </a:p>
        </p:txBody>
      </p:sp>
      <p:sp>
        <p:nvSpPr>
          <p:cNvPr id="419" name="Google Shape;419;p38"/>
          <p:cNvSpPr/>
          <p:nvPr/>
        </p:nvSpPr>
        <p:spPr>
          <a:xfrm>
            <a:off x="6223725" y="19781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Large Scale Customer 5 cr</a:t>
            </a:r>
            <a:endParaRPr>
              <a:latin typeface="Barlow Semi Condensed"/>
              <a:ea typeface="Barlow Semi Condensed"/>
              <a:cs typeface="Barlow Semi Condensed"/>
              <a:sym typeface="Barlow Semi Condensed"/>
            </a:endParaRPr>
          </a:p>
        </p:txBody>
      </p:sp>
      <p:cxnSp>
        <p:nvCxnSpPr>
          <p:cNvPr id="420" name="Google Shape;420;p38"/>
          <p:cNvCxnSpPr/>
          <p:nvPr/>
        </p:nvCxnSpPr>
        <p:spPr>
          <a:xfrm flipH="1">
            <a:off x="1709275" y="2329400"/>
            <a:ext cx="5400" cy="279600"/>
          </a:xfrm>
          <a:prstGeom prst="straightConnector1">
            <a:avLst/>
          </a:prstGeom>
          <a:noFill/>
          <a:ln cap="flat" cmpd="sng" w="9525">
            <a:solidFill>
              <a:srgbClr val="FFFF00"/>
            </a:solidFill>
            <a:prstDash val="solid"/>
            <a:round/>
            <a:headEnd len="med" w="med" type="none"/>
            <a:tailEnd len="med" w="med" type="triangle"/>
          </a:ln>
        </p:spPr>
      </p:cxnSp>
      <p:cxnSp>
        <p:nvCxnSpPr>
          <p:cNvPr id="421" name="Google Shape;421;p38"/>
          <p:cNvCxnSpPr/>
          <p:nvPr/>
        </p:nvCxnSpPr>
        <p:spPr>
          <a:xfrm flipH="1">
            <a:off x="4598200" y="2352625"/>
            <a:ext cx="5400" cy="279600"/>
          </a:xfrm>
          <a:prstGeom prst="straightConnector1">
            <a:avLst/>
          </a:prstGeom>
          <a:noFill/>
          <a:ln cap="flat" cmpd="sng" w="9525">
            <a:solidFill>
              <a:srgbClr val="FFFF00"/>
            </a:solidFill>
            <a:prstDash val="solid"/>
            <a:round/>
            <a:headEnd len="med" w="med" type="none"/>
            <a:tailEnd len="med" w="med" type="triangle"/>
          </a:ln>
        </p:spPr>
      </p:cxnSp>
      <p:cxnSp>
        <p:nvCxnSpPr>
          <p:cNvPr id="422" name="Google Shape;422;p38"/>
          <p:cNvCxnSpPr/>
          <p:nvPr/>
        </p:nvCxnSpPr>
        <p:spPr>
          <a:xfrm flipH="1">
            <a:off x="7468925" y="2349250"/>
            <a:ext cx="5400" cy="279600"/>
          </a:xfrm>
          <a:prstGeom prst="straightConnector1">
            <a:avLst/>
          </a:prstGeom>
          <a:noFill/>
          <a:ln cap="flat" cmpd="sng" w="9525">
            <a:solidFill>
              <a:srgbClr val="FFFF00"/>
            </a:solidFill>
            <a:prstDash val="solid"/>
            <a:round/>
            <a:headEnd len="med" w="med" type="none"/>
            <a:tailEnd len="med" w="med" type="triangle"/>
          </a:ln>
        </p:spPr>
      </p:cxnSp>
      <p:sp>
        <p:nvSpPr>
          <p:cNvPr id="423" name="Google Shape;423;p38"/>
          <p:cNvSpPr txBox="1"/>
          <p:nvPr/>
        </p:nvSpPr>
        <p:spPr>
          <a:xfrm>
            <a:off x="1794850" y="223540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Store:Family 3:1 </a:t>
            </a:r>
            <a:endParaRPr>
              <a:solidFill>
                <a:srgbClr val="5CFFA6"/>
              </a:solidFill>
              <a:latin typeface="Barlow Semi Condensed Medium"/>
              <a:ea typeface="Barlow Semi Condensed Medium"/>
              <a:cs typeface="Barlow Semi Condensed Medium"/>
              <a:sym typeface="Barlow Semi Condensed Medium"/>
            </a:endParaRPr>
          </a:p>
        </p:txBody>
      </p:sp>
      <p:sp>
        <p:nvSpPr>
          <p:cNvPr id="424" name="Google Shape;424;p38"/>
          <p:cNvSpPr txBox="1"/>
          <p:nvPr/>
        </p:nvSpPr>
        <p:spPr>
          <a:xfrm>
            <a:off x="4657400" y="221535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Store:Family 7:1 </a:t>
            </a:r>
            <a:endParaRPr>
              <a:solidFill>
                <a:srgbClr val="5CFFA6"/>
              </a:solidFill>
              <a:latin typeface="Barlow Semi Condensed Medium"/>
              <a:ea typeface="Barlow Semi Condensed Medium"/>
              <a:cs typeface="Barlow Semi Condensed Medium"/>
              <a:sym typeface="Barlow Semi Condensed Medium"/>
            </a:endParaRPr>
          </a:p>
        </p:txBody>
      </p:sp>
      <p:sp>
        <p:nvSpPr>
          <p:cNvPr id="425" name="Google Shape;425;p38"/>
          <p:cNvSpPr txBox="1"/>
          <p:nvPr/>
        </p:nvSpPr>
        <p:spPr>
          <a:xfrm>
            <a:off x="7462425" y="223540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Store:Family 10:1 </a:t>
            </a:r>
            <a:endParaRPr>
              <a:solidFill>
                <a:srgbClr val="5CFFA6"/>
              </a:solidFill>
              <a:latin typeface="Barlow Semi Condensed Medium"/>
              <a:ea typeface="Barlow Semi Condensed Medium"/>
              <a:cs typeface="Barlow Semi Condensed Medium"/>
              <a:sym typeface="Barlow Semi Condensed Medium"/>
            </a:endParaRPr>
          </a:p>
        </p:txBody>
      </p:sp>
      <p:sp>
        <p:nvSpPr>
          <p:cNvPr id="426" name="Google Shape;426;p38"/>
          <p:cNvSpPr/>
          <p:nvPr/>
        </p:nvSpPr>
        <p:spPr>
          <a:xfrm>
            <a:off x="324475" y="25877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Small Scale Store ~3.5 cr</a:t>
            </a:r>
            <a:endParaRPr>
              <a:latin typeface="Barlow Semi Condensed"/>
              <a:ea typeface="Barlow Semi Condensed"/>
              <a:cs typeface="Barlow Semi Condensed"/>
              <a:sym typeface="Barlow Semi Condensed"/>
            </a:endParaRPr>
          </a:p>
        </p:txBody>
      </p:sp>
      <p:sp>
        <p:nvSpPr>
          <p:cNvPr id="427" name="Google Shape;427;p38"/>
          <p:cNvSpPr/>
          <p:nvPr/>
        </p:nvSpPr>
        <p:spPr>
          <a:xfrm>
            <a:off x="3284650" y="25875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Small Scale Store ~2.8 cr</a:t>
            </a:r>
            <a:endParaRPr>
              <a:latin typeface="Barlow Semi Condensed"/>
              <a:ea typeface="Barlow Semi Condensed"/>
              <a:cs typeface="Barlow Semi Condensed"/>
              <a:sym typeface="Barlow Semi Condensed"/>
            </a:endParaRPr>
          </a:p>
        </p:txBody>
      </p:sp>
      <p:sp>
        <p:nvSpPr>
          <p:cNvPr id="428" name="Google Shape;428;p38"/>
          <p:cNvSpPr/>
          <p:nvPr/>
        </p:nvSpPr>
        <p:spPr>
          <a:xfrm>
            <a:off x="6244825" y="25875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Small Scale Store 0.5 cr</a:t>
            </a:r>
            <a:endParaRPr>
              <a:latin typeface="Barlow Semi Condensed"/>
              <a:ea typeface="Barlow Semi Condensed"/>
              <a:cs typeface="Barlow Semi Condensed"/>
              <a:sym typeface="Barlow Semi Condensed"/>
            </a:endParaRPr>
          </a:p>
        </p:txBody>
      </p:sp>
      <p:cxnSp>
        <p:nvCxnSpPr>
          <p:cNvPr id="429" name="Google Shape;429;p38"/>
          <p:cNvCxnSpPr/>
          <p:nvPr/>
        </p:nvCxnSpPr>
        <p:spPr>
          <a:xfrm flipH="1">
            <a:off x="1714675" y="2922750"/>
            <a:ext cx="5400" cy="279600"/>
          </a:xfrm>
          <a:prstGeom prst="straightConnector1">
            <a:avLst/>
          </a:prstGeom>
          <a:noFill/>
          <a:ln cap="flat" cmpd="sng" w="9525">
            <a:solidFill>
              <a:srgbClr val="FFFF00"/>
            </a:solidFill>
            <a:prstDash val="solid"/>
            <a:round/>
            <a:headEnd len="med" w="med" type="none"/>
            <a:tailEnd len="med" w="med" type="triangle"/>
          </a:ln>
        </p:spPr>
      </p:cxnSp>
      <p:sp>
        <p:nvSpPr>
          <p:cNvPr id="430" name="Google Shape;430;p38"/>
          <p:cNvSpPr txBox="1"/>
          <p:nvPr/>
        </p:nvSpPr>
        <p:spPr>
          <a:xfrm>
            <a:off x="1800250" y="290495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Repeat rate 20%</a:t>
            </a:r>
            <a:endParaRPr>
              <a:solidFill>
                <a:srgbClr val="5CFFA6"/>
              </a:solidFill>
              <a:latin typeface="Barlow Semi Condensed Medium"/>
              <a:ea typeface="Barlow Semi Condensed Medium"/>
              <a:cs typeface="Barlow Semi Condensed Medium"/>
              <a:sym typeface="Barlow Semi Condensed Medium"/>
            </a:endParaRPr>
          </a:p>
        </p:txBody>
      </p:sp>
      <p:cxnSp>
        <p:nvCxnSpPr>
          <p:cNvPr id="431" name="Google Shape;431;p38"/>
          <p:cNvCxnSpPr/>
          <p:nvPr/>
        </p:nvCxnSpPr>
        <p:spPr>
          <a:xfrm flipH="1">
            <a:off x="4598200" y="2922300"/>
            <a:ext cx="5400" cy="279600"/>
          </a:xfrm>
          <a:prstGeom prst="straightConnector1">
            <a:avLst/>
          </a:prstGeom>
          <a:noFill/>
          <a:ln cap="flat" cmpd="sng" w="9525">
            <a:solidFill>
              <a:srgbClr val="FFFF00"/>
            </a:solidFill>
            <a:prstDash val="solid"/>
            <a:round/>
            <a:headEnd len="med" w="med" type="none"/>
            <a:tailEnd len="med" w="med" type="triangle"/>
          </a:ln>
        </p:spPr>
      </p:cxnSp>
      <p:sp>
        <p:nvSpPr>
          <p:cNvPr id="432" name="Google Shape;432;p38"/>
          <p:cNvSpPr txBox="1"/>
          <p:nvPr/>
        </p:nvSpPr>
        <p:spPr>
          <a:xfrm>
            <a:off x="4657400" y="284610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Repeat Rate 30%</a:t>
            </a:r>
            <a:endParaRPr>
              <a:solidFill>
                <a:srgbClr val="5CFFA6"/>
              </a:solidFill>
              <a:latin typeface="Barlow Semi Condensed Medium"/>
              <a:ea typeface="Barlow Semi Condensed Medium"/>
              <a:cs typeface="Barlow Semi Condensed Medium"/>
              <a:sym typeface="Barlow Semi Condensed Medium"/>
            </a:endParaRPr>
          </a:p>
        </p:txBody>
      </p:sp>
      <p:cxnSp>
        <p:nvCxnSpPr>
          <p:cNvPr id="433" name="Google Shape;433;p38"/>
          <p:cNvCxnSpPr/>
          <p:nvPr/>
        </p:nvCxnSpPr>
        <p:spPr>
          <a:xfrm flipH="1">
            <a:off x="7475900" y="2904950"/>
            <a:ext cx="5400" cy="279600"/>
          </a:xfrm>
          <a:prstGeom prst="straightConnector1">
            <a:avLst/>
          </a:prstGeom>
          <a:noFill/>
          <a:ln cap="flat" cmpd="sng" w="9525">
            <a:solidFill>
              <a:srgbClr val="FFFF00"/>
            </a:solidFill>
            <a:prstDash val="solid"/>
            <a:round/>
            <a:headEnd len="med" w="med" type="none"/>
            <a:tailEnd len="med" w="med" type="triangle"/>
          </a:ln>
        </p:spPr>
      </p:cxnSp>
      <p:sp>
        <p:nvSpPr>
          <p:cNvPr id="434" name="Google Shape;434;p38"/>
          <p:cNvSpPr txBox="1"/>
          <p:nvPr/>
        </p:nvSpPr>
        <p:spPr>
          <a:xfrm>
            <a:off x="7458900" y="282875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CFFA6"/>
                </a:solidFill>
                <a:latin typeface="Barlow Semi Condensed Medium"/>
                <a:ea typeface="Barlow Semi Condensed Medium"/>
                <a:cs typeface="Barlow Semi Condensed Medium"/>
                <a:sym typeface="Barlow Semi Condensed Medium"/>
              </a:rPr>
              <a:t>Repeat rate 40%</a:t>
            </a:r>
            <a:endParaRPr>
              <a:solidFill>
                <a:srgbClr val="5CFFA6"/>
              </a:solidFill>
              <a:latin typeface="Barlow Semi Condensed Medium"/>
              <a:ea typeface="Barlow Semi Condensed Medium"/>
              <a:cs typeface="Barlow Semi Condensed Medium"/>
              <a:sym typeface="Barlow Semi Condensed Medium"/>
            </a:endParaRPr>
          </a:p>
        </p:txBody>
      </p:sp>
      <p:sp>
        <p:nvSpPr>
          <p:cNvPr id="435" name="Google Shape;435;p38"/>
          <p:cNvSpPr/>
          <p:nvPr/>
        </p:nvSpPr>
        <p:spPr>
          <a:xfrm>
            <a:off x="324475" y="31973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Market Size 0.7 cr stores</a:t>
            </a:r>
            <a:endParaRPr>
              <a:latin typeface="Barlow Semi Condensed"/>
              <a:ea typeface="Barlow Semi Condensed"/>
              <a:cs typeface="Barlow Semi Condensed"/>
              <a:sym typeface="Barlow Semi Condensed"/>
            </a:endParaRPr>
          </a:p>
        </p:txBody>
      </p:sp>
      <p:sp>
        <p:nvSpPr>
          <p:cNvPr id="436" name="Google Shape;436;p38"/>
          <p:cNvSpPr/>
          <p:nvPr/>
        </p:nvSpPr>
        <p:spPr>
          <a:xfrm>
            <a:off x="3284650" y="3197175"/>
            <a:ext cx="2784900" cy="357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Market Size 1.5 cr stores</a:t>
            </a:r>
            <a:endParaRPr>
              <a:latin typeface="Barlow Semi Condensed"/>
              <a:ea typeface="Barlow Semi Condensed"/>
              <a:cs typeface="Barlow Semi Condensed"/>
              <a:sym typeface="Barlow Semi Condensed"/>
            </a:endParaRPr>
          </a:p>
        </p:txBody>
      </p:sp>
      <p:sp>
        <p:nvSpPr>
          <p:cNvPr id="437" name="Google Shape;437;p38"/>
          <p:cNvSpPr/>
          <p:nvPr/>
        </p:nvSpPr>
        <p:spPr>
          <a:xfrm>
            <a:off x="6244825" y="3197175"/>
            <a:ext cx="2784900" cy="35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Semi Condensed"/>
                <a:ea typeface="Barlow Semi Condensed"/>
                <a:cs typeface="Barlow Semi Condensed"/>
                <a:sym typeface="Barlow Semi Condensed"/>
              </a:rPr>
              <a:t>Market Size 0.2 cr stores</a:t>
            </a:r>
            <a:endParaRPr>
              <a:latin typeface="Barlow Semi Condensed"/>
              <a:ea typeface="Barlow Semi Condensed"/>
              <a:cs typeface="Barlow Semi Condensed"/>
              <a:sym typeface="Barlow Semi Condensed"/>
            </a:endParaRPr>
          </a:p>
        </p:txBody>
      </p:sp>
      <p:sp>
        <p:nvSpPr>
          <p:cNvPr id="438" name="Google Shape;438;p38"/>
          <p:cNvSpPr txBox="1"/>
          <p:nvPr/>
        </p:nvSpPr>
        <p:spPr>
          <a:xfrm>
            <a:off x="4140925" y="3796550"/>
            <a:ext cx="50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Barlow Semi Condensed Medium"/>
                <a:ea typeface="Barlow Semi Condensed Medium"/>
                <a:cs typeface="Barlow Semi Condensed Medium"/>
                <a:sym typeface="Barlow Semi Condensed Medium"/>
              </a:rPr>
              <a:t>Go To Market</a:t>
            </a:r>
            <a:endParaRPr>
              <a:solidFill>
                <a:schemeClr val="accent2"/>
              </a:solidFill>
              <a:latin typeface="Barlow Semi Condensed Medium"/>
              <a:ea typeface="Barlow Semi Condensed Medium"/>
              <a:cs typeface="Barlow Semi Condensed Medium"/>
              <a:sym typeface="Barlow Semi Condensed Medium"/>
            </a:endParaRPr>
          </a:p>
        </p:txBody>
      </p:sp>
      <p:sp>
        <p:nvSpPr>
          <p:cNvPr id="439" name="Google Shape;439;p38"/>
          <p:cNvSpPr/>
          <p:nvPr/>
        </p:nvSpPr>
        <p:spPr>
          <a:xfrm>
            <a:off x="324475" y="4387450"/>
            <a:ext cx="8684100" cy="448200"/>
          </a:xfrm>
          <a:prstGeom prst="leftRightArrow">
            <a:avLst>
              <a:gd fmla="val 22311" name="adj1"/>
              <a:gd fmla="val 673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3324250" y="3604125"/>
            <a:ext cx="2745300" cy="448200"/>
          </a:xfrm>
          <a:prstGeom prst="leftRightArrow">
            <a:avLst>
              <a:gd fmla="val 22311" name="adj1"/>
              <a:gd fmla="val 6738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txBox="1"/>
          <p:nvPr/>
        </p:nvSpPr>
        <p:spPr>
          <a:xfrm>
            <a:off x="4440950" y="4585250"/>
            <a:ext cx="50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Barlow Semi Condensed Medium"/>
                <a:ea typeface="Barlow Semi Condensed Medium"/>
                <a:cs typeface="Barlow Semi Condensed Medium"/>
                <a:sym typeface="Barlow Semi Condensed Medium"/>
              </a:rPr>
              <a:t>TAM</a:t>
            </a:r>
            <a:endParaRPr>
              <a:solidFill>
                <a:schemeClr val="accent2"/>
              </a:solidFill>
              <a:latin typeface="Barlow Semi Condensed Medium"/>
              <a:ea typeface="Barlow Semi Condensed Medium"/>
              <a:cs typeface="Barlow Semi Condensed Medium"/>
              <a:sym typeface="Barlow Semi Condensed Medium"/>
            </a:endParaRPr>
          </a:p>
        </p:txBody>
      </p:sp>
      <p:sp>
        <p:nvSpPr>
          <p:cNvPr id="442" name="Google Shape;442;p38"/>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43" name="Google Shape;443;p38"/>
          <p:cNvSpPr txBox="1"/>
          <p:nvPr/>
        </p:nvSpPr>
        <p:spPr>
          <a:xfrm>
            <a:off x="1606625" y="4101375"/>
            <a:ext cx="66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Barlow Semi Condensed Medium"/>
                <a:ea typeface="Barlow Semi Condensed Medium"/>
                <a:cs typeface="Barlow Semi Condensed Medium"/>
                <a:sym typeface="Barlow Semi Condensed Medium"/>
              </a:rPr>
              <a:t>1,50,00,000 * 500 p/m * 12 m * (1+16%)^1 =  1,04,40,00,00,000 = 10k crore </a:t>
            </a:r>
            <a:r>
              <a:rPr lang="en" u="sng">
                <a:solidFill>
                  <a:schemeClr val="hlink"/>
                </a:solidFill>
                <a:latin typeface="Barlow Semi Condensed Medium"/>
                <a:ea typeface="Barlow Semi Condensed Medium"/>
                <a:cs typeface="Barlow Semi Condensed Medium"/>
                <a:sym typeface="Barlow Semi Condensed Medium"/>
                <a:hlinkClick r:id="rId3"/>
              </a:rPr>
              <a:t>Link</a:t>
            </a:r>
            <a:r>
              <a:rPr lang="en">
                <a:solidFill>
                  <a:schemeClr val="accent2"/>
                </a:solidFill>
                <a:latin typeface="Barlow Semi Condensed Medium"/>
                <a:ea typeface="Barlow Semi Condensed Medium"/>
                <a:cs typeface="Barlow Semi Condensed Medium"/>
                <a:sym typeface="Barlow Semi Condensed Medium"/>
              </a:rPr>
              <a:t>. </a:t>
            </a:r>
            <a:endParaRPr>
              <a:solidFill>
                <a:schemeClr val="accent2"/>
              </a:solidFill>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49" name="Google Shape;449;p39"/>
          <p:cNvSpPr txBox="1"/>
          <p:nvPr>
            <p:ph type="title"/>
          </p:nvPr>
        </p:nvSpPr>
        <p:spPr>
          <a:xfrm>
            <a:off x="2626275" y="125500"/>
            <a:ext cx="50994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Market Segment</a:t>
            </a:r>
            <a:endParaRPr/>
          </a:p>
        </p:txBody>
      </p:sp>
      <p:sp>
        <p:nvSpPr>
          <p:cNvPr id="450" name="Google Shape;450;p39"/>
          <p:cNvSpPr txBox="1"/>
          <p:nvPr>
            <p:ph idx="1" type="subTitle"/>
          </p:nvPr>
        </p:nvSpPr>
        <p:spPr>
          <a:xfrm>
            <a:off x="323200" y="1025550"/>
            <a:ext cx="3061800" cy="3114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Customer</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Expected Revenue</a:t>
            </a:r>
            <a:endParaRPr/>
          </a:p>
          <a:p>
            <a:pPr indent="-317500" lvl="0" marL="457200" rtl="0" algn="just">
              <a:spcBef>
                <a:spcPts val="0"/>
              </a:spcBef>
              <a:spcAft>
                <a:spcPts val="0"/>
              </a:spcAft>
              <a:buSzPts val="1400"/>
              <a:buChar char="●"/>
            </a:pPr>
            <a:r>
              <a:rPr lang="en"/>
              <a:t>Number of customer (25%) = 0.375 cr</a:t>
            </a:r>
            <a:endParaRPr/>
          </a:p>
          <a:p>
            <a:pPr indent="-317500" lvl="0" marL="457200" rtl="0" algn="just">
              <a:spcBef>
                <a:spcPts val="0"/>
              </a:spcBef>
              <a:spcAft>
                <a:spcPts val="0"/>
              </a:spcAft>
              <a:buSzPts val="1400"/>
              <a:buChar char="●"/>
            </a:pPr>
            <a:r>
              <a:rPr lang="en"/>
              <a:t>Average Purchase value (APV) = 500 pm</a:t>
            </a:r>
            <a:endParaRPr/>
          </a:p>
          <a:p>
            <a:pPr indent="-317500" lvl="0" marL="457200" rtl="0" algn="just">
              <a:spcBef>
                <a:spcPts val="0"/>
              </a:spcBef>
              <a:spcAft>
                <a:spcPts val="0"/>
              </a:spcAft>
              <a:buSzPts val="1400"/>
              <a:buChar char="●"/>
            </a:pPr>
            <a:r>
              <a:rPr lang="en"/>
              <a:t>Average Customer Lifetime (ACLT) = 0.5 yr</a:t>
            </a:r>
            <a:endParaRPr/>
          </a:p>
          <a:p>
            <a:pPr indent="-317500" lvl="0" marL="457200" rtl="0" algn="just">
              <a:spcBef>
                <a:spcPts val="0"/>
              </a:spcBef>
              <a:spcAft>
                <a:spcPts val="0"/>
              </a:spcAft>
              <a:buSzPts val="1400"/>
              <a:buChar char="●"/>
            </a:pPr>
            <a:r>
              <a:rPr lang="en"/>
              <a:t>Average Purchase frequency rate  (APFR) = 1</a:t>
            </a:r>
            <a:endParaRPr/>
          </a:p>
          <a:p>
            <a:pPr indent="-317500" lvl="0" marL="457200" rtl="0" algn="just">
              <a:spcBef>
                <a:spcPts val="0"/>
              </a:spcBef>
              <a:spcAft>
                <a:spcPts val="0"/>
              </a:spcAft>
              <a:buSzPts val="1400"/>
              <a:buChar char="●"/>
            </a:pPr>
            <a:r>
              <a:rPr lang="en"/>
              <a:t>Customer Lifetime Value (CLV) = APV*ACLT*APFR = 3000.</a:t>
            </a:r>
            <a:br>
              <a:rPr lang="en"/>
            </a:br>
            <a:endParaRPr/>
          </a:p>
          <a:p>
            <a:pPr indent="-317500" lvl="0" marL="457200" rtl="0" algn="just">
              <a:spcBef>
                <a:spcPts val="0"/>
              </a:spcBef>
              <a:spcAft>
                <a:spcPts val="0"/>
              </a:spcAft>
              <a:buSzPts val="1400"/>
              <a:buChar char="●"/>
            </a:pPr>
            <a:r>
              <a:rPr lang="en"/>
              <a:t>Revenue = 1.5 cr * 3000 = 450 cr</a:t>
            </a:r>
            <a:br>
              <a:rPr lang="en"/>
            </a:br>
            <a:endParaRPr/>
          </a:p>
          <a:p>
            <a:pPr indent="-317500" lvl="0" marL="457200" rtl="0" algn="just">
              <a:spcBef>
                <a:spcPts val="0"/>
              </a:spcBef>
              <a:spcAft>
                <a:spcPts val="0"/>
              </a:spcAft>
              <a:buSzPts val="1400"/>
              <a:buChar char="●"/>
            </a:pPr>
            <a:r>
              <a:rPr lang="en"/>
              <a:t>Expected Growth = 16%</a:t>
            </a:r>
            <a:endParaRPr/>
          </a:p>
        </p:txBody>
      </p:sp>
      <p:sp>
        <p:nvSpPr>
          <p:cNvPr id="451" name="Google Shape;451;p39"/>
          <p:cNvSpPr txBox="1"/>
          <p:nvPr>
            <p:ph idx="1" type="subTitle"/>
          </p:nvPr>
        </p:nvSpPr>
        <p:spPr>
          <a:xfrm>
            <a:off x="3855950" y="1025550"/>
            <a:ext cx="2303400" cy="31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Ideal business fundamentals suggest </a:t>
            </a:r>
            <a:r>
              <a:rPr lang="en"/>
              <a:t>Customer Lifetime Value should be at least three times greater than your Customer Acquisition Cost (CAC).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So according to our calculation </a:t>
            </a:r>
            <a:r>
              <a:rPr lang="en"/>
              <a:t>we can have a CAC of 1k</a:t>
            </a:r>
            <a:r>
              <a:rPr lang="en"/>
              <a:t> based on our revenue.</a:t>
            </a:r>
            <a:endParaRPr/>
          </a:p>
        </p:txBody>
      </p:sp>
      <p:sp>
        <p:nvSpPr>
          <p:cNvPr id="452" name="Google Shape;452;p39"/>
          <p:cNvSpPr txBox="1"/>
          <p:nvPr>
            <p:ph idx="1" type="subTitle"/>
          </p:nvPr>
        </p:nvSpPr>
        <p:spPr>
          <a:xfrm>
            <a:off x="6554100" y="1069100"/>
            <a:ext cx="2529600" cy="31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Competitor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Competitors didn’t consider market segmentation. Same pricing model </a:t>
            </a:r>
            <a:r>
              <a:rPr lang="en"/>
              <a:t>irrespective</a:t>
            </a:r>
            <a:r>
              <a:rPr lang="en"/>
              <a:t> of business size.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Don’t </a:t>
            </a:r>
            <a:r>
              <a:rPr lang="en"/>
              <a:t>provide</a:t>
            </a:r>
            <a:r>
              <a:rPr lang="en"/>
              <a:t> analytical </a:t>
            </a:r>
            <a:r>
              <a:rPr lang="en"/>
              <a:t>insights</a:t>
            </a:r>
            <a:r>
              <a:rPr lang="en"/>
              <a:t> and forecasting, only deal with real time management.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Use pre-trained query. You need to change the query to </a:t>
            </a:r>
            <a:r>
              <a:rPr lang="en"/>
              <a:t>accommodate</a:t>
            </a:r>
            <a:r>
              <a:rPr lang="en"/>
              <a:t> variations.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0"/>
          <p:cNvSpPr txBox="1"/>
          <p:nvPr>
            <p:ph idx="12" type="sldNum"/>
          </p:nvPr>
        </p:nvSpPr>
        <p:spPr>
          <a:xfrm>
            <a:off x="8472450" y="4663223"/>
            <a:ext cx="548700" cy="3102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458" name="Google Shape;458;p40"/>
          <p:cNvSpPr txBox="1"/>
          <p:nvPr>
            <p:ph type="title"/>
          </p:nvPr>
        </p:nvSpPr>
        <p:spPr>
          <a:xfrm>
            <a:off x="4560150" y="125500"/>
            <a:ext cx="4461000" cy="4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Interview Questions</a:t>
            </a:r>
            <a:endParaRPr/>
          </a:p>
        </p:txBody>
      </p:sp>
      <p:sp>
        <p:nvSpPr>
          <p:cNvPr id="459" name="Google Shape;459;p40"/>
          <p:cNvSpPr txBox="1"/>
          <p:nvPr>
            <p:ph idx="1" type="subTitle"/>
          </p:nvPr>
        </p:nvSpPr>
        <p:spPr>
          <a:xfrm>
            <a:off x="631350" y="1014450"/>
            <a:ext cx="7881300" cy="3114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Do you struggle with managing your stock?</a:t>
            </a:r>
            <a:endParaRPr/>
          </a:p>
          <a:p>
            <a:pPr indent="-317500" lvl="0" marL="457200" rtl="0" algn="l">
              <a:spcBef>
                <a:spcPts val="0"/>
              </a:spcBef>
              <a:spcAft>
                <a:spcPts val="0"/>
              </a:spcAft>
              <a:buSzPts val="1400"/>
              <a:buAutoNum type="arabicPeriod"/>
            </a:pPr>
            <a:r>
              <a:rPr lang="en"/>
              <a:t>How often do you struggle with this issue?</a:t>
            </a:r>
            <a:endParaRPr/>
          </a:p>
          <a:p>
            <a:pPr indent="-317500" lvl="0" marL="457200" rtl="0" algn="l">
              <a:spcBef>
                <a:spcPts val="0"/>
              </a:spcBef>
              <a:spcAft>
                <a:spcPts val="0"/>
              </a:spcAft>
              <a:buSzPts val="1400"/>
              <a:buAutoNum type="arabicPeriod"/>
            </a:pPr>
            <a:r>
              <a:rPr lang="en"/>
              <a:t>Do you think others in your business face a similar problem?</a:t>
            </a:r>
            <a:endParaRPr/>
          </a:p>
          <a:p>
            <a:pPr indent="-317500" lvl="0" marL="457200" rtl="0" algn="l">
              <a:spcBef>
                <a:spcPts val="0"/>
              </a:spcBef>
              <a:spcAft>
                <a:spcPts val="0"/>
              </a:spcAft>
              <a:buSzPts val="1400"/>
              <a:buAutoNum type="arabicPeriod"/>
            </a:pPr>
            <a:r>
              <a:rPr lang="en"/>
              <a:t>How do you tackle this problem of inventory management?</a:t>
            </a:r>
            <a:endParaRPr/>
          </a:p>
          <a:p>
            <a:pPr indent="-317500" lvl="0" marL="457200" rtl="0" algn="l">
              <a:spcBef>
                <a:spcPts val="0"/>
              </a:spcBef>
              <a:spcAft>
                <a:spcPts val="0"/>
              </a:spcAft>
              <a:buSzPts val="1400"/>
              <a:buAutoNum type="arabicPeriod"/>
            </a:pPr>
            <a:r>
              <a:rPr lang="en"/>
              <a:t>How did you come up with this solution?</a:t>
            </a:r>
            <a:endParaRPr/>
          </a:p>
          <a:p>
            <a:pPr indent="-317500" lvl="0" marL="457200" rtl="0" algn="l">
              <a:spcBef>
                <a:spcPts val="0"/>
              </a:spcBef>
              <a:spcAft>
                <a:spcPts val="0"/>
              </a:spcAft>
              <a:buSzPts val="1400"/>
              <a:buAutoNum type="arabicPeriod"/>
            </a:pPr>
            <a:r>
              <a:rPr lang="en"/>
              <a:t>How happy are you with your solution? What are the challenges faced by you while employing this solution? </a:t>
            </a:r>
            <a:endParaRPr/>
          </a:p>
          <a:p>
            <a:pPr indent="-317500" lvl="0" marL="457200" rtl="0" algn="l">
              <a:spcBef>
                <a:spcPts val="0"/>
              </a:spcBef>
              <a:spcAft>
                <a:spcPts val="0"/>
              </a:spcAft>
              <a:buSzPts val="1400"/>
              <a:buAutoNum type="arabicPeriod"/>
            </a:pPr>
            <a:r>
              <a:rPr lang="en"/>
              <a:t>How much does your current solution cost? How is this solution affecting your revenue?</a:t>
            </a:r>
            <a:endParaRPr/>
          </a:p>
          <a:p>
            <a:pPr indent="-317500" lvl="0" marL="457200" rtl="0" algn="l">
              <a:spcBef>
                <a:spcPts val="0"/>
              </a:spcBef>
              <a:spcAft>
                <a:spcPts val="0"/>
              </a:spcAft>
              <a:buSzPts val="1400"/>
              <a:buAutoNum type="arabicPeriod"/>
            </a:pPr>
            <a:r>
              <a:rPr lang="en"/>
              <a:t>Are you actively searching for/trying other solutions?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Potential clients interviewed:</a:t>
            </a:r>
            <a:endParaRPr/>
          </a:p>
          <a:p>
            <a:pPr indent="0" lvl="0" marL="0" rtl="0" algn="l">
              <a:spcBef>
                <a:spcPts val="0"/>
              </a:spcBef>
              <a:spcAft>
                <a:spcPts val="0"/>
              </a:spcAft>
              <a:buNone/>
            </a:pPr>
            <a:r>
              <a:rPr lang="en"/>
              <a:t>JK Grocery, Atul Bakery, Krupa Generals, Radhe Pharmacy, Vendiman, Amul Store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wesome Augmented Reality App Pitch Deck by Slidesgo">
  <a:themeElements>
    <a:clrScheme name="Simple Light">
      <a:dk1>
        <a:srgbClr val="1E1E1E"/>
      </a:dk1>
      <a:lt1>
        <a:srgbClr val="FFFFFF"/>
      </a:lt1>
      <a:dk2>
        <a:srgbClr val="2D2D2D"/>
      </a:dk2>
      <a:lt2>
        <a:srgbClr val="F3F3F3"/>
      </a:lt2>
      <a:accent1>
        <a:srgbClr val="B7B7B7"/>
      </a:accent1>
      <a:accent2>
        <a:srgbClr val="955CFF"/>
      </a:accent2>
      <a:accent3>
        <a:srgbClr val="FDFF5C"/>
      </a:accent3>
      <a:accent4>
        <a:srgbClr val="5CFFF8"/>
      </a:accent4>
      <a:accent5>
        <a:srgbClr val="5CFFA6"/>
      </a:accent5>
      <a:accent6>
        <a:srgbClr val="FF5C5C"/>
      </a:accent6>
      <a:hlink>
        <a:srgbClr val="5CFF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